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2" r:id="rId3"/>
    <p:sldId id="426" r:id="rId5"/>
    <p:sldId id="444" r:id="rId6"/>
    <p:sldId id="445" r:id="rId7"/>
    <p:sldId id="446" r:id="rId8"/>
    <p:sldId id="448" r:id="rId9"/>
    <p:sldId id="447" r:id="rId10"/>
    <p:sldId id="337" r:id="rId11"/>
    <p:sldId id="470" r:id="rId12"/>
    <p:sldId id="420" r:id="rId13"/>
    <p:sldId id="423" r:id="rId14"/>
    <p:sldId id="469" r:id="rId15"/>
    <p:sldId id="472" r:id="rId16"/>
    <p:sldId id="414" r:id="rId17"/>
    <p:sldId id="451" r:id="rId18"/>
    <p:sldId id="452" r:id="rId19"/>
    <p:sldId id="453" r:id="rId20"/>
    <p:sldId id="456" r:id="rId21"/>
    <p:sldId id="457" r:id="rId22"/>
    <p:sldId id="458" r:id="rId23"/>
    <p:sldId id="459" r:id="rId24"/>
    <p:sldId id="462" r:id="rId25"/>
    <p:sldId id="495" r:id="rId26"/>
    <p:sldId id="496" r:id="rId27"/>
    <p:sldId id="497" r:id="rId28"/>
    <p:sldId id="463" r:id="rId29"/>
    <p:sldId id="473" r:id="rId30"/>
    <p:sldId id="474" r:id="rId31"/>
    <p:sldId id="475" r:id="rId32"/>
    <p:sldId id="494" r:id="rId33"/>
    <p:sldId id="471" r:id="rId34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  <a:srgbClr val="88B830"/>
    <a:srgbClr val="DDDDDD"/>
    <a:srgbClr val="849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594" y="108"/>
      </p:cViewPr>
      <p:guideLst>
        <p:guide orient="horz" pos="2964"/>
        <p:guide pos="21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761D0-1E94-47C2-9CC4-3D89536ED8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d3.line() – 连线的插值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D3.js中对于‘d’属性设置的接口都返回函数。</a:t>
            </a:r>
            <a:endParaRPr lang="zh-CN" altLang="en-US" dirty="0"/>
          </a:p>
          <a:p>
            <a:r>
              <a:rPr lang="zh-CN" altLang="en-US" dirty="0"/>
              <a:t>• 输入通常是图元绑定的数据。</a:t>
            </a:r>
            <a:endParaRPr lang="zh-CN" altLang="en-US" dirty="0"/>
          </a:p>
          <a:p>
            <a:r>
              <a:rPr lang="zh-CN" altLang="en-US" dirty="0"/>
              <a:t>• 设置图元‘d’属性时，直接把这个函数输入.attr(…)接口。</a:t>
            </a:r>
            <a:endParaRPr lang="zh-CN" altLang="en-US" dirty="0"/>
          </a:p>
          <a:p>
            <a:r>
              <a:rPr lang="zh-CN" altLang="en-US" dirty="0"/>
              <a:t>• e.g., selection.attr(‘d’, path);</a:t>
            </a:r>
            <a:r>
              <a:rPr lang="en-US" altLang="zh-CN" dirty="0"/>
              <a:t>   </a:t>
            </a:r>
            <a:r>
              <a:rPr lang="zh-CN" altLang="en-US" dirty="0"/>
              <a:t> 故，返回函数的参数直接接受图元绑定的数据。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d3.timeFormat('%b-%d')</a:t>
            </a:r>
            <a:r>
              <a:rPr lang="en-US" altLang="zh-CN" dirty="0"/>
              <a:t>   </a:t>
            </a:r>
            <a:r>
              <a:rPr lang="zh-CN" altLang="en-US" dirty="0"/>
              <a:t>• 返回一个函数，函数用于将输入的日期整理成‘月-日’的格式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const xAxis = d3.axisBottom(xScale).tickFormat(timeFormat);</a:t>
            </a:r>
            <a:r>
              <a:rPr lang="en-US" altLang="zh-CN" dirty="0"/>
              <a:t>    </a:t>
            </a:r>
            <a:r>
              <a:rPr lang="zh-CN" altLang="en-US" dirty="0"/>
              <a:t>• 对一个坐标轴统一应用某一个格式。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d3.pie()会自动帮助映射到原始数据，保证Data-Join的输入数据仍保留原始的全部内容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• 一个圆弧对应一个&lt;path&gt;图元。</a:t>
            </a:r>
            <a:endParaRPr lang="zh-CN" altLang="en-US" dirty="0"/>
          </a:p>
          <a:p>
            <a:r>
              <a:rPr lang="zh-CN" altLang="en-US" dirty="0"/>
              <a:t>• 对于每个&lt;path&gt;，只需要起始角度和终止角度。</a:t>
            </a:r>
            <a:endParaRPr lang="zh-CN" altLang="en-US" dirty="0"/>
          </a:p>
          <a:p>
            <a:r>
              <a:rPr lang="zh-CN" altLang="en-US" dirty="0"/>
              <a:t>• 使用.data()而不是.datum()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zh-CN">
                <a:sym typeface="+mn-ea"/>
              </a:rPr>
              <a:t>堆叠后的数据为 数组的数组的数组 ：</a:t>
            </a:r>
            <a:endParaRPr lang="en-US" altLang="zh-CN">
              <a:sym typeface="+mn-ea"/>
            </a:endParaRPr>
          </a:p>
          <a:p>
            <a:pPr indent="0">
              <a:buNone/>
            </a:pPr>
            <a:r>
              <a:rPr lang="en-US" altLang="zh-CN">
                <a:sym typeface="+mn-ea"/>
              </a:rPr>
              <a:t>• </a:t>
            </a:r>
            <a:r>
              <a:rPr lang="zh-CN" altLang="en-US">
                <a:sym typeface="+mn-ea"/>
              </a:rPr>
              <a:t>最外层</a:t>
            </a:r>
            <a:r>
              <a:rPr lang="en-US" altLang="zh-CN">
                <a:sym typeface="+mn-ea"/>
              </a:rPr>
              <a:t>数组：长度固定为二，包含堆叠后一特定部分的起点与终点， 包含对原本数据的映射。</a:t>
            </a:r>
            <a:endParaRPr lang="en-US" altLang="zh-CN">
              <a:sym typeface="+mn-ea"/>
            </a:endParaRPr>
          </a:p>
          <a:p>
            <a:pPr indent="0">
              <a:buNone/>
            </a:pPr>
            <a:r>
              <a:rPr lang="en-US" altLang="zh-CN">
                <a:sym typeface="+mn-ea"/>
              </a:rPr>
              <a:t>• </a:t>
            </a:r>
            <a:r>
              <a:rPr lang="zh-CN" altLang="en-US">
                <a:sym typeface="+mn-ea"/>
              </a:rPr>
              <a:t>第二层</a:t>
            </a:r>
            <a:r>
              <a:rPr lang="en-US" altLang="zh-CN">
                <a:sym typeface="+mn-ea"/>
              </a:rPr>
              <a:t>数组：长度为原本CSV数据的条目数，包含‘key’即数组属于哪个属性。</a:t>
            </a:r>
            <a:endParaRPr lang="en-US" altLang="zh-CN">
              <a:sym typeface="+mn-ea"/>
            </a:endParaRPr>
          </a:p>
          <a:p>
            <a:pPr indent="0">
              <a:buNone/>
            </a:pPr>
            <a:r>
              <a:rPr lang="en-US" altLang="zh-CN">
                <a:sym typeface="+mn-ea"/>
              </a:rPr>
              <a:t>• 数组：堆叠后的数据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【ID前加‘#’， Class前加‘.’ ，标签名前不加符号】</a:t>
            </a:r>
            <a:endParaRPr lang="zh-CN" altLang="en-US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stack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实现堆叠柱状图，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en-US" altLang="zh-CN">
              <a:sym typeface="+mn-ea"/>
            </a:endParaRPr>
          </a:p>
          <a:p>
            <a:pPr indent="0">
              <a:buNone/>
            </a:pP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>
                <a:sym typeface="+mn-ea"/>
              </a:rPr>
              <a:t>D3.js  </a:t>
            </a:r>
            <a:r>
              <a:rPr dirty="0">
                <a:sym typeface="+mn-ea"/>
              </a:rPr>
              <a:t>提供多种投影函数</a:t>
            </a:r>
            <a:endParaRPr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dirty="0">
                <a:sym typeface="+mn-ea"/>
              </a:rPr>
              <a:t>d3.contour()返回函数的输出不是一个完整的geoJson。</a:t>
            </a:r>
            <a:endParaRPr dirty="0">
              <a:sym typeface="+mn-ea"/>
            </a:endParaRPr>
          </a:p>
          <a:p>
            <a:pPr indent="0">
              <a:buNone/>
            </a:pPr>
            <a:r>
              <a:rPr dirty="0">
                <a:sym typeface="+mn-ea"/>
              </a:rPr>
              <a:t>d3.contour()返回函数输出的是geoJson的几何(geometry)。</a:t>
            </a:r>
            <a:endParaRPr dirty="0">
              <a:sym typeface="+mn-ea"/>
            </a:endParaRPr>
          </a:p>
          <a:p>
            <a:pPr indent="0">
              <a:buNone/>
            </a:pPr>
            <a:r>
              <a:rPr dirty="0">
                <a:sym typeface="+mn-ea"/>
              </a:rPr>
              <a:t>需要用d3-geo-projection做投影，需要把geoJson补全</a:t>
            </a:r>
            <a:endParaRPr dirty="0">
              <a:sym typeface="+mn-ea"/>
            </a:endParaRPr>
          </a:p>
          <a:p>
            <a:pPr indent="0">
              <a:buNone/>
            </a:pPr>
            <a:endParaRPr dirty="0">
              <a:sym typeface="+mn-ea"/>
            </a:endParaRPr>
          </a:p>
          <a:p>
            <a:pPr indent="0">
              <a:buNone/>
            </a:pPr>
            <a:r>
              <a:rPr dirty="0">
                <a:sym typeface="+mn-ea"/>
              </a:rPr>
              <a:t>插值的连续比例尺</a:t>
            </a:r>
            <a:r>
              <a:rPr lang="en-US" dirty="0">
                <a:sym typeface="+mn-ea"/>
              </a:rPr>
              <a:t> d3.scaleSequential( interpolator ).domain([min, max])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   </a:t>
            </a:r>
            <a:endParaRPr lang="en-US" altLang="zh-CN" dirty="0">
              <a:sym typeface="+mn-ea"/>
            </a:endParaRPr>
          </a:p>
          <a:p>
            <a:pPr indent="0">
              <a:buNone/>
            </a:pPr>
            <a:r>
              <a:rPr dirty="0">
                <a:sym typeface="+mn-ea"/>
              </a:rPr>
              <a:t>返回一个函数，将连续区间的某一个值映射到 插值函数 的某一个值</a:t>
            </a:r>
            <a:endParaRPr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console.log(d3.schemeSet1) </a:t>
            </a:r>
            <a:r>
              <a:rPr lang="en-US" altLang="zh-CN" dirty="0"/>
              <a:t>   </a:t>
            </a:r>
            <a:r>
              <a:rPr lang="zh-CN" altLang="en-US" dirty="0"/>
              <a:t>// ["#e41a1c", "#377eb8", "#4daf4a",</a:t>
            </a:r>
            <a:r>
              <a:rPr lang="en-US" altLang="zh-CN" dirty="0"/>
              <a:t> </a:t>
            </a:r>
            <a:r>
              <a:rPr lang="zh-CN" altLang="en-US" dirty="0"/>
              <a:t>"#984ea3", "#ff7f00", "#ffff33", "#a65628", "#f781bf", "#999999"]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>
                <a:sym typeface="+mn-ea"/>
              </a:rPr>
              <a:t>展示</a:t>
            </a:r>
            <a:r>
              <a:rPr lang="en-US" altLang="zh-CN" dirty="0">
                <a:sym typeface="+mn-ea"/>
              </a:rPr>
              <a:t>VScode</a:t>
            </a:r>
            <a:r>
              <a:rPr lang="zh-CN" altLang="en-US" dirty="0">
                <a:sym typeface="+mn-ea"/>
              </a:rPr>
              <a:t>完整实例，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selection.call(…)：定义一个空白的`&lt;g&gt;`，输入为另一个函数，用该函数修改`&lt;g&gt;`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坐标轴通常初始化在所在父节点的左上角，需要在画布margin一段距离画图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展示</a:t>
            </a:r>
            <a:r>
              <a:rPr lang="en-US" altLang="zh-CN" dirty="0"/>
              <a:t>VScode</a:t>
            </a:r>
            <a:r>
              <a:rPr lang="zh-CN" altLang="en-US" dirty="0"/>
              <a:t>完整实例，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• 若有新增的数据，则会自动增加对应图元。</a:t>
            </a:r>
            <a:endParaRPr lang="zh-CN" altLang="en-US" dirty="0"/>
          </a:p>
          <a:p>
            <a:r>
              <a:rPr lang="zh-CN" altLang="en-US" dirty="0"/>
              <a:t>• 若有修改的数据，则会自动更新对应图元。</a:t>
            </a:r>
            <a:endParaRPr lang="zh-CN" altLang="en-US" dirty="0"/>
          </a:p>
          <a:p>
            <a:r>
              <a:rPr lang="zh-CN" altLang="en-US" dirty="0"/>
              <a:t>• 若有删除的数据，则会自动移除对应图元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d为Data-Join中，‘.data(array)’绑定给每个图元的数据。</a:t>
            </a:r>
            <a:endParaRPr lang="zh-CN" altLang="en-US" dirty="0"/>
          </a:p>
          <a:p>
            <a:r>
              <a:rPr lang="zh-CN" altLang="en-US" dirty="0"/>
              <a:t>i为Data-Join中，‘.data(array)’绑定图元的顺序，即图元对应原本数组的第几个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通过一个“闭合路径命令”Z来简化</a:t>
            </a:r>
            <a:r>
              <a:rPr lang="en-US" altLang="zh-CN" dirty="0"/>
              <a:t> </a:t>
            </a:r>
            <a:r>
              <a:rPr lang="zh-CN" altLang="en-US" dirty="0"/>
              <a:t>path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通过一个“闭合路径命令”Z来简化</a:t>
            </a:r>
            <a:r>
              <a:rPr lang="en-US" altLang="zh-CN" dirty="0"/>
              <a:t> </a:t>
            </a:r>
            <a:r>
              <a:rPr lang="zh-CN" altLang="en-US" dirty="0"/>
              <a:t>path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D3BFE-821D-4E35-A396-775BEC821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等线" panose="02010600030101010101" charset="-122"/>
                <a:cs typeface="等线" panose="0201060003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39736" y="1582039"/>
            <a:ext cx="3572509" cy="4415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20191" y="292607"/>
            <a:ext cx="10663936" cy="6565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2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6425" y="138506"/>
            <a:ext cx="440880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1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1289" y="1173226"/>
            <a:ext cx="10869421" cy="4264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等线" panose="02010600030101010101" charset="-122"/>
                <a:cs typeface="等线" panose="0201060003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55441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i="0" dirty="0">
                <a:sym typeface="+mn-ea"/>
              </a:rPr>
              <a:t>1. </a:t>
            </a:r>
            <a:r>
              <a:rPr lang="zh-CN" altLang="en-US" i="0" dirty="0">
                <a:sym typeface="+mn-ea"/>
              </a:rPr>
              <a:t>D3.js简介以及语法基础</a:t>
            </a:r>
            <a:r>
              <a:rPr lang="en-US" altLang="zh-CN" i="0" dirty="0"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sym typeface="+mn-ea"/>
              </a:rPr>
              <a:t>导语</a:t>
            </a:r>
            <a:endParaRPr lang="zh-CN" altLang="en-US" i="0" dirty="0">
              <a:solidFill>
                <a:srgbClr val="FFFF00"/>
              </a:solidFill>
              <a:sym typeface="+mn-ea"/>
            </a:endParaRPr>
          </a:p>
        </p:txBody>
      </p:sp>
      <p:sp>
        <p:nvSpPr>
          <p:cNvPr id="42" name="矩形 3"/>
          <p:cNvSpPr/>
          <p:nvPr/>
        </p:nvSpPr>
        <p:spPr>
          <a:xfrm>
            <a:off x="263652" y="1042035"/>
            <a:ext cx="11518265" cy="5406390"/>
          </a:xfrm>
          <a:prstGeom prst="roundRect">
            <a:avLst>
              <a:gd name="adj" fmla="val 9732"/>
            </a:avLst>
          </a:prstGeom>
          <a:solidFill>
            <a:sysClr val="window" lastClr="FFFFFF">
              <a:lumMod val="95000"/>
            </a:sysClr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2" tIns="45716" rIns="91432" bIns="45716" numCol="1" anchor="t" anchorCtr="0" compatLnSpc="1">
            <a:noAutofit/>
          </a:bodyPr>
          <a:lstStyle/>
          <a:p>
            <a:pPr marL="12700" marR="5080" lvl="0" indent="0" defTabSz="914400" fontAlgn="auto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kern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D3.js（Data-Driven Documents）通过D3提供的接口来基于数据操控文档的各个图元。</a:t>
            </a:r>
            <a:endParaRPr kumimoji="0" sz="1600" b="0" i="0" kern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700" marR="5080" lvl="0" indent="0" defTabSz="914400" fontAlgn="auto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600" b="0" i="0" kern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98450" marR="5080" lvl="0" indent="-285750" defTabSz="914400" fontAlgn="auto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kumimoji="0" sz="1600" b="0" i="0" kern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可视化基本图表：柱状图、折线图、饼图、散点图、力导图等。可定制化小细节。</a:t>
            </a:r>
            <a:endParaRPr kumimoji="0" sz="1600" b="0" i="0" kern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98450" marR="5080" lvl="0" indent="-285750" defTabSz="914400" fontAlgn="auto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kumimoji="0" sz="1600" b="0" i="0" kern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数据：读取CSV、 JSON、层级数据、网络数据等。</a:t>
            </a:r>
            <a:endParaRPr kumimoji="0" sz="1600" b="0" i="0" kern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98450" marR="5080" lvl="0" indent="-285750" defTabSz="914400" fontAlgn="auto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kumimoji="0" sz="1600" b="0" i="0" kern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动画、 交互。</a:t>
            </a:r>
            <a:endParaRPr kumimoji="0" sz="1600" b="0" i="0" kern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98450" marR="5080" lvl="0" indent="-285750" defTabSz="914400" fontAlgn="auto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kumimoji="0" sz="1600" b="0" i="0" kern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D3.js中的常用接口</a:t>
            </a:r>
            <a:endParaRPr kumimoji="0" sz="1600" b="0" i="0" kern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defRPr/>
            </a:pPr>
            <a:endParaRPr lang="en-US" altLang="zh-CN" sz="1600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defRPr/>
            </a:pPr>
            <a:endParaRPr lang="en-US" altLang="zh-CN" sz="1600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defRPr/>
            </a:pPr>
            <a:endParaRPr lang="en-US" altLang="zh-CN" sz="1600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700" marR="5080" indent="0">
              <a:lnSpc>
                <a:spcPct val="150000"/>
              </a:lnSpc>
              <a:spcBef>
                <a:spcPts val="100"/>
              </a:spcBef>
              <a:buFont typeface="Wingdings" panose="05000000000000000000" charset="0"/>
              <a:buNone/>
              <a:defRPr/>
            </a:pPr>
            <a:endParaRPr lang="en-US" altLang="zh-CN" sz="1600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defRPr/>
            </a:pPr>
            <a:endParaRPr kumimoji="0" lang="zh-CN" altLang="en-US" sz="1600" b="0" i="0" kern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000" y="3048000"/>
            <a:ext cx="5832475" cy="295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2700" marR="5080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Vue</a:t>
            </a:r>
            <a:r>
              <a:rPr lang="zh-CN" altLang="en-US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安装使用：</a:t>
            </a:r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npm install d3 --save-dev</a:t>
            </a:r>
            <a:endParaRPr lang="en-US" altLang="zh-CN" sz="1600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	          import * as d3 from 'd3'</a:t>
            </a:r>
            <a:endParaRPr lang="en-US" altLang="zh-CN" sz="1600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defRPr/>
            </a:pPr>
            <a:endParaRPr lang="zh-CN" altLang="en-US" sz="1600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defRPr/>
            </a:pPr>
            <a:endParaRPr lang="zh-CN" altLang="en-US" sz="1600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defRPr/>
            </a:pPr>
            <a:r>
              <a:rPr lang="zh-CN" altLang="en-US" sz="1400" kern="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官方网站：</a:t>
            </a:r>
            <a:r>
              <a:rPr lang="en-US" altLang="zh-CN" sz="1400" kern="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https://d3js.org/ </a:t>
            </a:r>
            <a:endParaRPr lang="en-US" altLang="zh-CN" sz="1400" kern="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lvl="0" indent="0" defTabSz="914400" fontAlgn="auto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官方样例的仓库：</a:t>
            </a:r>
            <a:r>
              <a:rPr lang="en-US" altLang="zh-CN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https://github.com/d3/d3/wiki/Gallery</a:t>
            </a:r>
            <a:endParaRPr kumimoji="0" lang="zh-CN" altLang="en-US" sz="1400" b="0" i="0" kern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lvl="0" indent="0" defTabSz="914400" fontAlgn="auto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SVG介绍：</a:t>
            </a:r>
            <a:r>
              <a:rPr lang="en-US" altLang="zh-CN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https://developer.mozilla.org/zh-CN/docs/Web/SVG</a:t>
            </a:r>
            <a:endParaRPr lang="zh-CN" altLang="en-US" sz="14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2700" marR="5080" lvl="0" indent="0" defTabSz="914400" fontAlgn="auto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博客推荐：https://juejin.cn/column/7024810578019352612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7820" y="4114800"/>
            <a:ext cx="5395595" cy="174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98450" marR="5080" indent="-285750" algn="l">
              <a:lnSpc>
                <a:spcPct val="150000"/>
              </a:lnSpc>
              <a:spcBef>
                <a:spcPts val="100"/>
              </a:spcBef>
              <a:buFont typeface="Wingdings" panose="05000000000000000000" charset="0"/>
              <a:buChar char="Ø"/>
              <a:defRPr/>
            </a:pPr>
            <a:r>
              <a:rPr sz="2000" dirty="0">
                <a:sym typeface="+mn-ea"/>
              </a:rPr>
              <a:t>Echarts、D3对比</a:t>
            </a:r>
            <a:endParaRPr dirty="0"/>
          </a:p>
          <a:p>
            <a:pPr marL="12700" marR="5080" indent="0" algn="l">
              <a:lnSpc>
                <a:spcPct val="150000"/>
              </a:lnSpc>
              <a:spcBef>
                <a:spcPts val="100"/>
              </a:spcBef>
              <a:buFont typeface="Wingdings" panose="05000000000000000000" charset="0"/>
              <a:buNone/>
              <a:defRPr/>
            </a:pP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数据量大</a:t>
            </a:r>
            <a:r>
              <a:rPr lang="zh-CN" altLang="en-US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D3</a:t>
            </a:r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渲染速度比Echarts快很多</a:t>
            </a:r>
            <a:endParaRPr lang="zh-CN" altLang="en-US" sz="1600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 indent="0" algn="l">
              <a:lnSpc>
                <a:spcPct val="150000"/>
              </a:lnSpc>
              <a:spcBef>
                <a:spcPts val="100"/>
              </a:spcBef>
              <a:buFont typeface="Wingdings" panose="05000000000000000000" charset="0"/>
              <a:buNone/>
              <a:defRPr/>
            </a:pPr>
            <a:r>
              <a:rPr lang="en-US" altLang="zh-CN" sz="1600"/>
              <a:t>  </a:t>
            </a:r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Echarts</a:t>
            </a:r>
            <a:r>
              <a:rPr lang="zh-CN" altLang="en-US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封装性强，按照配置修改，使用方便，灵活性差；</a:t>
            </a:r>
            <a:endParaRPr lang="zh-CN" altLang="en-US" sz="1600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 indent="0" algn="l">
              <a:lnSpc>
                <a:spcPct val="150000"/>
              </a:lnSpc>
              <a:spcBef>
                <a:spcPts val="100"/>
              </a:spcBef>
              <a:buFont typeface="Wingdings" panose="05000000000000000000" charset="0"/>
              <a:buNone/>
              <a:defRPr/>
            </a:pPr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D3</a:t>
            </a:r>
            <a:r>
              <a:rPr lang="zh-CN" altLang="en-US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类似于</a:t>
            </a:r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JQuery</a:t>
            </a:r>
            <a:r>
              <a:rPr lang="zh-CN" altLang="en-US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库，灵活定制，但复杂学习成本大</a:t>
            </a:r>
            <a:endParaRPr lang="zh-CN" altLang="en-US" sz="1600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i="0" dirty="0">
                <a:ea typeface="微软雅黑" panose="020B0503020204020204" charset="-122"/>
                <a:sym typeface="+mn-ea"/>
              </a:rPr>
              <a:t>图元Path</a:t>
            </a:r>
            <a:r>
              <a:rPr lang="en-US" i="0" dirty="0">
                <a:ea typeface="微软雅黑" panose="020B0503020204020204" charset="-122"/>
                <a:sym typeface="+mn-ea"/>
              </a:rPr>
              <a:t>——</a:t>
            </a:r>
            <a:r>
              <a:rPr 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D3.js的 d 属性接口----</a:t>
            </a:r>
            <a:r>
              <a:rPr lang="zh-CN" altLang="en-US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d3.line()</a:t>
            </a:r>
            <a:endParaRPr lang="zh-CN" alt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200" y="1447800"/>
            <a:ext cx="773430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 const path = d3.line().x(…).y(…)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/>
              <a:t>• 返回函数，输入为数组、输出为‘d’属性。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• 折线上每个点对应数组中每个元素，点的横纵坐标通过.x(…)与.y(…)设置。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81000" y="914400"/>
            <a:ext cx="816038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selection.attr(</a:t>
            </a:r>
            <a:r>
              <a:rPr lang="en-US" altLang="zh-CN">
                <a:sym typeface="+mn-ea"/>
              </a:rPr>
              <a:t>‘</a:t>
            </a:r>
            <a:r>
              <a:rPr lang="zh-CN" altLang="en-US">
                <a:sym typeface="+mn-ea"/>
              </a:rPr>
              <a:t>d</a:t>
            </a:r>
            <a:r>
              <a:rPr lang="en-US" altLang="zh-CN">
                <a:sym typeface="+mn-ea"/>
              </a:rPr>
              <a:t>’</a:t>
            </a:r>
            <a:r>
              <a:rPr lang="zh-CN" altLang="en-US">
                <a:sym typeface="+mn-ea"/>
              </a:rPr>
              <a:t>, path)：</a:t>
            </a:r>
            <a:r>
              <a:rPr lang="zh-CN" altLang="en-US"/>
              <a:t>设置图元</a:t>
            </a:r>
            <a:r>
              <a:rPr lang="en-US" altLang="zh-CN"/>
              <a:t> </a:t>
            </a:r>
            <a:r>
              <a:rPr lang="zh-CN" altLang="en-US"/>
              <a:t>d</a:t>
            </a:r>
            <a:r>
              <a:rPr lang="en-US" altLang="zh-CN"/>
              <a:t> </a:t>
            </a:r>
            <a:r>
              <a:rPr lang="zh-CN" altLang="en-US"/>
              <a:t>属性，返回函数的参数接受图元绑定的数据。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0" y="4572000"/>
            <a:ext cx="1526540" cy="2083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95800"/>
            <a:ext cx="7790180" cy="2069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88920"/>
            <a:ext cx="6650355" cy="1408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975" y="1905000"/>
            <a:ext cx="3491865" cy="181864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8763000" y="5638800"/>
            <a:ext cx="1235710" cy="2489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20340000">
            <a:off x="7242810" y="3261360"/>
            <a:ext cx="1235710" cy="2489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i="0" dirty="0">
                <a:ea typeface="微软雅黑" panose="020B0503020204020204" charset="-122"/>
                <a:sym typeface="+mn-ea"/>
              </a:rPr>
              <a:t>图元Path</a:t>
            </a:r>
            <a:r>
              <a:rPr lang="en-US" i="0" dirty="0">
                <a:ea typeface="微软雅黑" panose="020B0503020204020204" charset="-122"/>
                <a:sym typeface="+mn-ea"/>
              </a:rPr>
              <a:t>——</a:t>
            </a:r>
            <a:r>
              <a:rPr 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d3.line()绘制折线图</a:t>
            </a:r>
            <a:endParaRPr 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25" y="838200"/>
            <a:ext cx="1088263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时间数据处理：时间比例尺  d3.scaleTime()  </a:t>
            </a:r>
            <a:endParaRPr lang="zh-CN" altLang="en-US"/>
          </a:p>
          <a:p>
            <a:pPr>
              <a:lnSpc>
                <a:spcPct val="160000"/>
              </a:lnSpc>
            </a:pPr>
            <a:r>
              <a:rPr lang="zh-CN" altLang="en-US" sz="1600"/>
              <a:t>d3.scaleTime().domain(d3.extent(data.map(d =&gt; d.day))).range([0, 1600]);</a:t>
            </a:r>
            <a:endParaRPr lang="zh-CN" altLang="en-US" sz="1600"/>
          </a:p>
          <a:p>
            <a:pPr>
              <a:lnSpc>
                <a:spcPct val="130000"/>
              </a:lnSpc>
            </a:pPr>
            <a:r>
              <a:rPr lang="zh-CN" altLang="en-US" sz="1600"/>
              <a:t>• 设置时间比例尺的定义域与值域。 JS的Date对象支持顺序、 &gt;与&lt;，可按照数值型变量基于d3.extent接口计算两端点值。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228600" y="2057400"/>
            <a:ext cx="851852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selection.datum()     对单一图元绑定单一数据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1600"/>
              <a:t>     </a:t>
            </a:r>
            <a:r>
              <a:rPr lang="zh-CN" altLang="en-US" sz="1600"/>
              <a:t>.data(…)     将一批图元与一批数据绑定</a:t>
            </a:r>
            <a:endParaRPr lang="zh-CN" altLang="en-US" sz="1600"/>
          </a:p>
          <a:p>
            <a:pPr>
              <a:lnSpc>
                <a:spcPct val="130000"/>
              </a:lnSpc>
            </a:pPr>
            <a:r>
              <a:rPr lang="en-US" altLang="zh-CN" sz="1600"/>
              <a:t>     </a:t>
            </a:r>
            <a:r>
              <a:rPr lang="zh-CN" altLang="en-US" sz="1600"/>
              <a:t>.datum(…)  给特定一个图元绑定一个数据，把数组作为单一图元绑定给&lt;path&gt;。</a:t>
            </a: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3276600"/>
            <a:ext cx="11503025" cy="3579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2514600"/>
            <a:ext cx="3650615" cy="17576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57791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i="0" dirty="0">
                <a:ea typeface="微软雅黑" panose="020B0503020204020204" charset="-122"/>
                <a:sym typeface="+mn-ea"/>
              </a:rPr>
              <a:t>图元Path</a:t>
            </a:r>
            <a:r>
              <a:rPr lang="en-US" i="0" dirty="0">
                <a:ea typeface="微软雅黑" panose="020B0503020204020204" charset="-122"/>
                <a:sym typeface="+mn-ea"/>
              </a:rPr>
              <a:t>——</a:t>
            </a:r>
            <a:r>
              <a:rPr 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d3.arc()绘制饼图</a:t>
            </a:r>
            <a:endParaRPr 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990600"/>
            <a:ext cx="639699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D3.js的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属性接口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d3.arc(…)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zh-CN" altLang="en-US"/>
              <a:t>d3.arc().innerRadius(100).outerRadius(200).padAngle(0.1)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zh-CN" altLang="en-US"/>
              <a:t>圆弧的内半径、外半径、圆弧两侧的预留间隔padAngle，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zh-CN" altLang="en-US"/>
              <a:t>函数输入为一个对象--起始和终止角度，输出</a:t>
            </a:r>
            <a:r>
              <a:rPr lang="en-US" altLang="zh-CN"/>
              <a:t> d</a:t>
            </a:r>
            <a:r>
              <a:rPr lang="zh-CN" altLang="en-US"/>
              <a:t>属性 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0" y="838200"/>
            <a:ext cx="1910715" cy="18091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1000" y="3962400"/>
            <a:ext cx="6948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d3.pie()</a:t>
            </a:r>
            <a:r>
              <a:rPr lang="zh-CN" altLang="en-US"/>
              <a:t>：由数值到比例的转化。比例映射到[0, 2Pi]弧度区间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3733800"/>
            <a:ext cx="3870960" cy="3215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43200"/>
            <a:ext cx="10858500" cy="960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572000"/>
            <a:ext cx="7811770" cy="21545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57791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i="0" dirty="0">
                <a:ea typeface="微软雅黑" panose="020B0503020204020204" charset="-122"/>
                <a:sym typeface="+mn-ea"/>
              </a:rPr>
              <a:t>图元Path</a:t>
            </a:r>
            <a:r>
              <a:rPr lang="en-US" i="0" dirty="0">
                <a:ea typeface="微软雅黑" panose="020B0503020204020204" charset="-122"/>
                <a:sym typeface="+mn-ea"/>
              </a:rPr>
              <a:t>——</a:t>
            </a:r>
            <a:r>
              <a:rPr 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d3.arc()绘制饼图</a:t>
            </a:r>
            <a:endParaRPr 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0990" y="990600"/>
            <a:ext cx="93491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scaleOrdinal   离散比例尺</a:t>
            </a:r>
            <a:endParaRPr sz="1600">
              <a:latin typeface="+mj-ea"/>
              <a:ea typeface="+mj-ea"/>
              <a:cs typeface="+mj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latin typeface="+mj-ea"/>
                <a:ea typeface="+mj-ea"/>
                <a:cs typeface="+mj-ea"/>
              </a:rPr>
              <a:t>  </a:t>
            </a:r>
            <a:r>
              <a:rPr lang="zh-CN" altLang="en-US" sz="1600">
                <a:latin typeface="+mj-ea"/>
                <a:ea typeface="+mj-ea"/>
                <a:cs typeface="+mj-ea"/>
              </a:rPr>
              <a:t>与</a:t>
            </a:r>
            <a:r>
              <a:rPr sz="1600">
                <a:latin typeface="+mj-ea"/>
                <a:ea typeface="+mj-ea"/>
                <a:cs typeface="+mj-ea"/>
              </a:rPr>
              <a:t>D3.js的配色方案</a:t>
            </a:r>
            <a:r>
              <a:rPr lang="zh-CN" sz="1600">
                <a:latin typeface="+mj-ea"/>
                <a:ea typeface="+mj-ea"/>
                <a:cs typeface="+mj-ea"/>
              </a:rPr>
              <a:t>搭配</a:t>
            </a:r>
            <a:r>
              <a:rPr sz="1600">
                <a:latin typeface="+mj-ea"/>
                <a:ea typeface="+mj-ea"/>
                <a:cs typeface="+mj-ea"/>
              </a:rPr>
              <a:t>  `d3.scaleOrdinal().domain(…).range(…)`</a:t>
            </a:r>
            <a:endParaRPr sz="1600">
              <a:latin typeface="+mj-ea"/>
              <a:ea typeface="+mj-ea"/>
              <a:cs typeface="+mj-ea"/>
            </a:endParaRPr>
          </a:p>
          <a:p>
            <a:pPr indent="0">
              <a:buFont typeface="Wingdings" panose="05000000000000000000" charset="0"/>
              <a:buNone/>
            </a:pPr>
            <a:endParaRPr sz="1600">
              <a:latin typeface="+mj-ea"/>
              <a:ea typeface="+mj-ea"/>
              <a:cs typeface="+mj-ea"/>
            </a:endParaRPr>
          </a:p>
          <a:p>
            <a:pPr indent="0">
              <a:buFont typeface="Wingdings" panose="05000000000000000000" charset="0"/>
              <a:buNone/>
            </a:pPr>
            <a:r>
              <a:rPr sz="1600">
                <a:latin typeface="+mj-ea"/>
                <a:ea typeface="+mj-ea"/>
                <a:cs typeface="+mj-ea"/>
              </a:rPr>
              <a:t>D3.js配色方案d3.schemeSet1、 d3.schemeSet2、 d3.schemeSet3。是数组。</a:t>
            </a:r>
            <a:r>
              <a:rPr lang="zh-CN" sz="1600">
                <a:latin typeface="+mj-ea"/>
                <a:ea typeface="+mj-ea"/>
                <a:cs typeface="+mj-ea"/>
              </a:rPr>
              <a:t>颜色</a:t>
            </a:r>
            <a:r>
              <a:rPr sz="1600">
                <a:latin typeface="+mj-ea"/>
                <a:ea typeface="+mj-ea"/>
                <a:cs typeface="+mj-ea"/>
              </a:rPr>
              <a:t>不够可互相拼接</a:t>
            </a:r>
            <a:endParaRPr sz="1600">
              <a:latin typeface="+mj-ea"/>
              <a:ea typeface="+mj-ea"/>
              <a:cs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0755" y="762000"/>
            <a:ext cx="2341245" cy="22313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3525" y="2209800"/>
            <a:ext cx="91662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为饼图添加文字标签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完全贴在外围的arc函数</a:t>
            </a:r>
            <a:r>
              <a:rPr lang="zh-CN" altLang="en-US"/>
              <a:t>：const arcOuter = d3.arc().innerRadius(280).outerRadius(280);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arcOuter.centroid({</a:t>
            </a:r>
            <a:r>
              <a:rPr lang="en-US" altLang="zh-CN"/>
              <a:t>‘</a:t>
            </a:r>
            <a:r>
              <a:rPr lang="zh-CN" altLang="en-US"/>
              <a:t>startAngle</a:t>
            </a:r>
            <a:r>
              <a:rPr lang="en-US" altLang="zh-CN"/>
              <a:t>’</a:t>
            </a:r>
            <a:r>
              <a:rPr lang="zh-CN" altLang="en-US"/>
              <a:t>: 0, </a:t>
            </a:r>
            <a:r>
              <a:rPr lang="en-US" altLang="zh-CN"/>
              <a:t>‘</a:t>
            </a:r>
            <a:r>
              <a:rPr lang="zh-CN" altLang="en-US"/>
              <a:t>endAngle</a:t>
            </a:r>
            <a:r>
              <a:rPr lang="en-US" altLang="zh-CN"/>
              <a:t>’</a:t>
            </a:r>
            <a:r>
              <a:rPr lang="zh-CN" altLang="en-US"/>
              <a:t>: 1.186}) </a:t>
            </a:r>
            <a:r>
              <a:rPr lang="en-US" altLang="zh-CN"/>
              <a:t>  </a:t>
            </a:r>
            <a:r>
              <a:rPr lang="zh-CN" altLang="en-US">
                <a:sym typeface="+mn-ea"/>
              </a:rPr>
              <a:t>输入圆弧，</a:t>
            </a:r>
            <a:r>
              <a:rPr lang="zh-CN" altLang="en-US"/>
              <a:t>返回中心点坐标。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2133600"/>
            <a:ext cx="1224280" cy="12274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6040"/>
            <a:ext cx="5657850" cy="2748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40" y="4648200"/>
            <a:ext cx="656336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i="0" dirty="0">
                <a:sym typeface="+mn-ea"/>
              </a:rPr>
              <a:t>3. </a:t>
            </a:r>
            <a:r>
              <a:rPr lang="zh-CN" altLang="en-US" i="0" dirty="0">
                <a:ea typeface="微软雅黑" panose="020B0503020204020204" charset="-122"/>
                <a:sym typeface="+mn-ea"/>
              </a:rPr>
              <a:t>动画与交互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 dirty="0">
                <a:ea typeface="微软雅黑" panose="020B0503020204020204" charset="-122"/>
                <a:sym typeface="+mn-ea"/>
              </a:rPr>
              <a:t>动画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transition</a:t>
            </a:r>
            <a:endParaRPr lang="zh-CN" alt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1000" y="1066800"/>
            <a:ext cx="9891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D3的selections后调用transition，将后续的.attr(…)加以动画效果，支持链式调用 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2000</a:t>
            </a:r>
            <a:r>
              <a:rPr lang="en-US" altLang="zh-CN"/>
              <a:t>ms</a:t>
            </a:r>
            <a:r>
              <a:rPr lang="zh-CN" altLang="en-US"/>
              <a:t>图元的宽变成400：d3.select("#my_rect").transition().duration(2000).attr("width", "400");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0" y="2719070"/>
            <a:ext cx="102247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ease动画过渡方式，作用在transition对象后</a:t>
            </a:r>
            <a:endParaRPr lang="zh-CN" altLang="en-US"/>
          </a:p>
          <a:p>
            <a:pPr indent="0">
              <a:buNone/>
            </a:pPr>
            <a:endParaRPr lang="zh-CN" altLang="en-US"/>
          </a:p>
          <a:p>
            <a:pPr indent="0">
              <a:buNone/>
            </a:pPr>
            <a:r>
              <a:rPr lang="en-US" altLang="zh-CN"/>
              <a:t>     D3</a:t>
            </a:r>
            <a:r>
              <a:rPr lang="zh-CN" altLang="en-US"/>
              <a:t>提供多种过渡方式： d3.easeCubic 默认，加速-&gt;减速、d3.easeLinear 线性、 d3.easeElastic 弹射</a:t>
            </a:r>
            <a:endParaRPr lang="zh-CN" altLang="en-US"/>
          </a:p>
          <a:p>
            <a:pPr indent="0">
              <a:buNone/>
            </a:pPr>
            <a:endParaRPr lang="zh-CN" altLang="en-US"/>
          </a:p>
          <a:p>
            <a:pPr indent="0">
              <a:buNone/>
            </a:pPr>
            <a:r>
              <a:rPr lang="en-US" altLang="zh-CN"/>
              <a:t>     </a:t>
            </a:r>
            <a:r>
              <a:rPr lang="zh-CN" altLang="en-US"/>
              <a:t>d3.select("#my_rect").transition().duration(2000).ease(d3.easeLinear).attr(…)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0" y="4648200"/>
            <a:ext cx="5637530" cy="18713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4953000"/>
            <a:ext cx="2352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 – 同步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None/>
            </a:pPr>
            <a:endParaRPr lang="zh-CN" altLang="en-US"/>
          </a:p>
          <a:p>
            <a:pPr indent="0">
              <a:buNone/>
            </a:pPr>
            <a:r>
              <a:rPr lang="zh-CN" altLang="en-US"/>
              <a:t> await transition.end();</a:t>
            </a:r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 rot="840000">
            <a:off x="2973070" y="5618480"/>
            <a:ext cx="2390140" cy="3048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i="0" dirty="0">
                <a:sym typeface="+mn-ea"/>
              </a:rPr>
              <a:t>3. </a:t>
            </a:r>
            <a:r>
              <a:rPr lang="zh-CN" altLang="en-US" i="0" dirty="0">
                <a:ea typeface="微软雅黑" panose="020B0503020204020204" charset="-122"/>
                <a:sym typeface="+mn-ea"/>
              </a:rPr>
              <a:t>动画与交互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 dirty="0">
                <a:ea typeface="微软雅黑" panose="020B0503020204020204" charset="-122"/>
                <a:sym typeface="+mn-ea"/>
              </a:rPr>
              <a:t>动画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transition</a:t>
            </a:r>
            <a:endParaRPr lang="zh-CN" alt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00" y="914400"/>
            <a:ext cx="320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动态散点图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670685"/>
            <a:ext cx="11592560" cy="50730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775" y="76200"/>
            <a:ext cx="5067935" cy="2338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i="0" dirty="0">
                <a:sym typeface="+mn-ea"/>
              </a:rPr>
              <a:t>3. </a:t>
            </a:r>
            <a:r>
              <a:rPr lang="zh-CN" altLang="en-US" i="0" dirty="0">
                <a:ea typeface="微软雅黑" panose="020B0503020204020204" charset="-122"/>
                <a:sym typeface="+mn-ea"/>
              </a:rPr>
              <a:t>动画与交互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鼠标、键盘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事件</a:t>
            </a:r>
            <a:endParaRPr lang="zh-CN" alt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447800"/>
            <a:ext cx="859028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click：鼠标左键单击。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keydown：某一个键盘的‘键’被按下， 通过event.keyCode获得键值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contextmenu：鼠标右键单击。需阻止浏览器的默认行为 event.preventDefault();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mouseover：鼠标移‘入’某个图元。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mouseout：鼠标移‘出’某个图元。</a:t>
            </a:r>
            <a:endParaRPr lang="zh-CN" altLang="en-US"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mousemove：鼠标移动。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3400" y="990600"/>
            <a:ext cx="799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设置事件：</a:t>
            </a:r>
            <a:r>
              <a:rPr lang="en-US" altLang="zh-CN"/>
              <a:t> </a:t>
            </a:r>
            <a:r>
              <a:rPr lang="zh-CN" altLang="en-US"/>
              <a:t>selection.on(</a:t>
            </a:r>
            <a:r>
              <a:rPr lang="en-US" altLang="zh-CN"/>
              <a:t>‘</a:t>
            </a:r>
            <a:r>
              <a:rPr lang="zh-CN" altLang="en-US"/>
              <a:t>eventName</a:t>
            </a:r>
            <a:r>
              <a:rPr lang="en-US" altLang="zh-CN"/>
              <a:t>’</a:t>
            </a:r>
            <a:r>
              <a:rPr lang="zh-CN" altLang="en-US"/>
              <a:t>, (event, d) =&gt; {触发动作})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3886200"/>
            <a:ext cx="9951085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i="0" dirty="0">
                <a:sym typeface="+mn-ea"/>
              </a:rPr>
              <a:t>3. </a:t>
            </a:r>
            <a:r>
              <a:rPr lang="zh-CN" altLang="en-US" i="0" dirty="0">
                <a:ea typeface="微软雅黑" panose="020B0503020204020204" charset="-122"/>
                <a:sym typeface="+mn-ea"/>
              </a:rPr>
              <a:t>动画与交互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D3-Tip悬浮框</a:t>
            </a:r>
            <a:endParaRPr lang="zh-CN" altLang="en-US" i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600" y="1371600"/>
            <a:ext cx="7253605" cy="2444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初始化Tip：const tip = d3.tip().html((event, d) =&gt; d.properties.name)</a:t>
            </a:r>
            <a:endParaRPr lang="zh-CN" altLang="en-US"/>
          </a:p>
          <a:p>
            <a:pPr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/>
              <a:t>                 </a:t>
            </a:r>
            <a:r>
              <a:rPr lang="zh-CN" altLang="en-US"/>
              <a:t>根据输入的数据显示标签， (event, d) =&gt; d.properties.name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svg.call(tip)：类似坐标轴的添加，正式渲染出Tip。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tip.show(event, d)：基于事件与图元绑定的数据，显示Tip。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tip.hide(event, d)：隐藏Tip。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4800" y="914400"/>
            <a:ext cx="977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D3-Tip</a:t>
            </a:r>
            <a:r>
              <a:rPr lang="zh-CN"/>
              <a:t>：</a:t>
            </a:r>
            <a:r>
              <a:t>快速生成、添加或隐藏标签，不是D3.js自带的接口，导入需要额外的JS脚本。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3352800"/>
            <a:ext cx="7331710" cy="3428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5800" y="914400"/>
            <a:ext cx="3775710" cy="1852295"/>
          </a:xfrm>
          <a:prstGeom prst="rect">
            <a:avLst/>
          </a:prstGeom>
        </p:spPr>
      </p:pic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altLang="zh-CN" i="0" dirty="0">
                <a:sym typeface="+mn-ea"/>
              </a:rPr>
              <a:t>. </a:t>
            </a:r>
            <a:r>
              <a:rPr i="0" dirty="0">
                <a:ea typeface="微软雅黑" panose="020B0503020204020204" charset="-122"/>
                <a:sym typeface="+mn-ea"/>
              </a:rPr>
              <a:t>数据</a:t>
            </a:r>
            <a:r>
              <a:rPr lang="zh-CN" i="0" dirty="0">
                <a:ea typeface="微软雅黑" panose="020B0503020204020204" charset="-122"/>
                <a:sym typeface="+mn-ea"/>
              </a:rPr>
              <a:t>的</a:t>
            </a:r>
            <a:r>
              <a:rPr i="0" dirty="0">
                <a:ea typeface="微软雅黑" panose="020B0503020204020204" charset="-122"/>
                <a:sym typeface="+mn-ea"/>
              </a:rPr>
              <a:t>堆叠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d3.stack()</a:t>
            </a:r>
            <a:endParaRPr lang="zh-CN" altLang="en-US" i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990600"/>
            <a:ext cx="6883400" cy="189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t>定义数据堆叠函数</a:t>
            </a:r>
            <a:r>
              <a:rPr lang="zh-CN"/>
              <a:t>：</a:t>
            </a:r>
            <a:r>
              <a:t> let stack = d3.stack()(data)</a:t>
            </a:r>
          </a:p>
          <a:p>
            <a:pPr>
              <a:lnSpc>
                <a:spcPct val="150000"/>
              </a:lnSpc>
            </a:pPr>
            <a:r>
              <a:rPr>
                <a:sym typeface="+mn-ea"/>
              </a:rPr>
              <a:t>d3.stack()</a:t>
            </a:r>
            <a:r>
              <a:t>返回以属性为单位，将数据分堆。</a:t>
            </a:r>
          </a:p>
          <a:p>
            <a:pPr>
              <a:lnSpc>
                <a:spcPct val="150000"/>
              </a:lnSpc>
            </a:pPr>
            <a:r>
              <a:rPr lang="en-US"/>
              <a:t>	</a:t>
            </a:r>
            <a:r>
              <a:t>每堆含若干对应属性堆叠后的位置--起点和终点</a:t>
            </a:r>
          </a:p>
          <a:p/>
          <a:p>
            <a:r>
              <a:t>数据原本的形式：四条数据、每条有四个要堆叠的属性。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48000"/>
            <a:ext cx="9973310" cy="1556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90" y="4419600"/>
            <a:ext cx="6789420" cy="1607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096000"/>
            <a:ext cx="898207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altLang="zh-CN" i="0" dirty="0">
                <a:sym typeface="+mn-ea"/>
              </a:rPr>
              <a:t>. </a:t>
            </a:r>
            <a:r>
              <a:rPr i="0" dirty="0">
                <a:ea typeface="微软雅黑" panose="020B0503020204020204" charset="-122"/>
                <a:sym typeface="+mn-ea"/>
              </a:rPr>
              <a:t>数据</a:t>
            </a:r>
            <a:r>
              <a:rPr lang="zh-CN" i="0" dirty="0">
                <a:ea typeface="微软雅黑" panose="020B0503020204020204" charset="-122"/>
                <a:sym typeface="+mn-ea"/>
              </a:rPr>
              <a:t>的</a:t>
            </a:r>
            <a:r>
              <a:rPr i="0" dirty="0">
                <a:ea typeface="微软雅黑" panose="020B0503020204020204" charset="-122"/>
                <a:sym typeface="+mn-ea"/>
              </a:rPr>
              <a:t>堆叠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d3.stack()</a:t>
            </a:r>
            <a:endParaRPr lang="en-US" altLang="zh-CN" i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990600"/>
            <a:ext cx="68834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堆叠的取值与顺序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00" y="1925955"/>
            <a:ext cx="102019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堆叠的取值： stack.keys([“apples”, “bananas”]);    // 只堆叠苹果和香蕉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堆叠的顺序：stack.orders(d3.stackOrderNone); </a:t>
            </a:r>
            <a:r>
              <a:rPr lang="en-US" altLang="zh-CN"/>
              <a:t>   </a:t>
            </a:r>
            <a:r>
              <a:rPr lang="zh-CN" altLang="en-US"/>
              <a:t>   </a:t>
            </a:r>
            <a:r>
              <a:rPr lang="en-US" altLang="zh-CN"/>
              <a:t>       </a:t>
            </a:r>
            <a:r>
              <a:rPr lang="zh-CN" altLang="en-US"/>
              <a:t>// 随Key的顺序。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	              </a:t>
            </a:r>
            <a:r>
              <a:rPr lang="zh-CN" altLang="en-US"/>
              <a:t>stack.orders(d3.stackOrderAscending);  </a:t>
            </a:r>
            <a:r>
              <a:rPr lang="en-US" altLang="zh-CN"/>
              <a:t>  </a:t>
            </a:r>
            <a:r>
              <a:rPr lang="zh-CN" altLang="en-US"/>
              <a:t> // 按照堆叠值升序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取多维嵌套数组的最大值：  `d3.max([[1,2,3], [666,233,999], [110,120,119]], a =&gt; d3.max(a))`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4191000"/>
            <a:ext cx="10964545" cy="2101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52228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i="0" dirty="0">
                <a:sym typeface="+mn-ea"/>
              </a:rPr>
              <a:t>1. </a:t>
            </a:r>
            <a:r>
              <a:rPr lang="zh-CN" altLang="en-US" i="0" dirty="0">
                <a:sym typeface="+mn-ea"/>
              </a:rPr>
              <a:t>D3.js简介以及语法基础</a:t>
            </a:r>
            <a:r>
              <a:rPr lang="en-US" altLang="zh-CN" i="0" dirty="0">
                <a:sym typeface="+mn-ea"/>
              </a:rPr>
              <a:t>——</a:t>
            </a:r>
            <a:r>
              <a:rPr lang="en-US" altLang="zh-CN" i="0" dirty="0">
                <a:solidFill>
                  <a:srgbClr val="FFFF00"/>
                </a:solidFill>
                <a:sym typeface="+mn-ea"/>
              </a:rPr>
              <a:t>SVG</a:t>
            </a:r>
            <a:endParaRPr lang="en-US" altLang="zh-CN" i="0" dirty="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835" y="914400"/>
            <a:ext cx="3716655" cy="2090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3525" y="838200"/>
            <a:ext cx="6781165" cy="2597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98450" marR="5080" lvl="0" indent="-285750" defTabSz="914400" fontAlgn="auto">
              <a:lnSpc>
                <a:spcPct val="1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US" altLang="zh-CN" sz="20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SVG – 可缩放矢量图形（ Scalable Vector Graphics）</a:t>
            </a:r>
            <a:endParaRPr lang="en-US" altLang="zh-CN" sz="16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 lvl="0" indent="0" defTabSz="914400" fontAlgn="auto">
              <a:lnSpc>
                <a:spcPct val="1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16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SVG是D3.js主要操作的对象‘画布’，</a:t>
            </a:r>
            <a:endParaRPr lang="en-US" altLang="zh-CN" sz="16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 lvl="0" indent="0" defTabSz="914400" fontAlgn="auto">
              <a:lnSpc>
                <a:spcPct val="1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16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SVG作为矢量图，不会随着图片的缩放而发生失真；</a:t>
            </a:r>
            <a:endParaRPr lang="en-US" altLang="zh-CN" sz="16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 lvl="0" indent="0" defTabSz="914400" fontAlgn="auto">
              <a:lnSpc>
                <a:spcPct val="1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16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SVG同时也是一个容器，用于包含画在上面的各个图元。</a:t>
            </a:r>
            <a:endParaRPr kumimoji="0" lang="en-US" altLang="zh-CN" sz="1600" b="0" i="0" kern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700" marR="5080" lvl="0" indent="0" defTabSz="914400" fontAlgn="auto">
              <a:lnSpc>
                <a:spcPct val="1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16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D3.js获取svg对象： `const svg = d3.select(‘svg’);` </a:t>
            </a:r>
            <a:endParaRPr lang="en-US" altLang="zh-CN" sz="1600"/>
          </a:p>
        </p:txBody>
      </p:sp>
      <p:sp>
        <p:nvSpPr>
          <p:cNvPr id="6" name="文本框 5"/>
          <p:cNvSpPr txBox="1"/>
          <p:nvPr/>
        </p:nvSpPr>
        <p:spPr>
          <a:xfrm>
            <a:off x="229235" y="3962400"/>
            <a:ext cx="7616825" cy="197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70000"/>
              </a:lnSpc>
              <a:buNone/>
            </a:pPr>
            <a:r>
              <a:rPr lang="zh-CN" altLang="en-US"/>
              <a:t>&lt;svg </a:t>
            </a:r>
            <a:r>
              <a:rPr lang="en-US" altLang="zh-CN"/>
              <a:t>  </a:t>
            </a:r>
            <a:r>
              <a:rPr lang="zh-CN" altLang="en-US"/>
              <a:t>width="1650"</a:t>
            </a:r>
            <a:r>
              <a:rPr lang="en-US" altLang="zh-CN"/>
              <a:t>   </a:t>
            </a:r>
            <a:r>
              <a:rPr lang="zh-CN" altLang="en-US"/>
              <a:t> height="920"</a:t>
            </a:r>
            <a:r>
              <a:rPr lang="en-US" altLang="zh-CN"/>
              <a:t>  </a:t>
            </a:r>
            <a:r>
              <a:rPr lang="zh-CN" altLang="en-US"/>
              <a:t> id="mainsvg"</a:t>
            </a:r>
            <a:r>
              <a:rPr lang="en-US" altLang="zh-CN"/>
              <a:t>  </a:t>
            </a:r>
            <a:r>
              <a:rPr lang="zh-CN" altLang="en-US"/>
              <a:t> class="svgs" &gt;&lt;/svg&gt;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zh-CN" altLang="en-US"/>
              <a:t>D3</a:t>
            </a:r>
            <a:r>
              <a:rPr lang="en-US" altLang="zh-CN"/>
              <a:t> </a:t>
            </a:r>
            <a:r>
              <a:rPr lang="zh-CN" altLang="en-US"/>
              <a:t>查询SVG：</a:t>
            </a:r>
            <a:r>
              <a:rPr lang="en-US" altLang="zh-CN"/>
              <a:t> </a:t>
            </a:r>
            <a:r>
              <a:rPr lang="zh-CN" altLang="en-US"/>
              <a:t>d3.select(</a:t>
            </a:r>
            <a:r>
              <a:rPr lang="en-US" altLang="zh-CN"/>
              <a:t>‘</a:t>
            </a:r>
            <a:r>
              <a:rPr lang="zh-CN" altLang="en-US"/>
              <a:t>#rect1</a:t>
            </a:r>
            <a:r>
              <a:rPr lang="en-US" altLang="zh-CN"/>
              <a:t>’</a:t>
            </a:r>
            <a:r>
              <a:rPr lang="zh-CN" altLang="en-US"/>
              <a:t>)、d3.selectAll(</a:t>
            </a:r>
            <a:r>
              <a:rPr lang="en-US" altLang="zh-CN"/>
              <a:t>‘</a:t>
            </a:r>
            <a:r>
              <a:rPr lang="zh-CN" altLang="en-US"/>
              <a:t>.class1</a:t>
            </a:r>
            <a:r>
              <a:rPr lang="en-US" altLang="zh-CN"/>
              <a:t>’</a:t>
            </a:r>
            <a:r>
              <a:rPr lang="zh-CN" altLang="en-US"/>
              <a:t>)   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zh-CN" altLang="en-US"/>
              <a:t>D3 添加SVG元素： </a:t>
            </a:r>
            <a:r>
              <a:rPr lang="en-US" altLang="zh-CN"/>
              <a:t> </a:t>
            </a:r>
            <a:r>
              <a:rPr lang="zh-CN" altLang="en-US"/>
              <a:t>d3.select(</a:t>
            </a:r>
            <a:r>
              <a:rPr lang="en-US" altLang="zh-CN"/>
              <a:t>‘</a:t>
            </a:r>
            <a:r>
              <a:rPr lang="zh-CN" altLang="en-US"/>
              <a:t>#mainsvg</a:t>
            </a:r>
            <a:r>
              <a:rPr lang="en-US" altLang="zh-CN"/>
              <a:t>’</a:t>
            </a:r>
            <a:r>
              <a:rPr lang="zh-CN" altLang="en-US"/>
              <a:t>).append(</a:t>
            </a:r>
            <a:r>
              <a:rPr lang="en-US" altLang="zh-CN"/>
              <a:t>‘</a:t>
            </a:r>
            <a:r>
              <a:rPr lang="zh-CN" altLang="en-US"/>
              <a:t>g</a:t>
            </a:r>
            <a:r>
              <a:rPr lang="en-US" altLang="zh-CN"/>
              <a:t>’</a:t>
            </a:r>
            <a:r>
              <a:rPr lang="zh-CN" altLang="en-US"/>
              <a:t>).attr(id, </a:t>
            </a:r>
            <a:r>
              <a:rPr lang="en-US" altLang="zh-CN"/>
              <a:t>‘</a:t>
            </a:r>
            <a:r>
              <a:rPr lang="zh-CN" altLang="en-US"/>
              <a:t>maingroup</a:t>
            </a:r>
            <a:r>
              <a:rPr lang="en-US" altLang="zh-CN"/>
              <a:t>’</a:t>
            </a:r>
            <a:r>
              <a:rPr lang="zh-CN" altLang="en-US"/>
              <a:t>)	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D3 删除 SVG元素：</a:t>
            </a:r>
            <a:r>
              <a:rPr lang="en-US" altLang="zh-CN">
                <a:sym typeface="+mn-ea"/>
              </a:rPr>
              <a:t> </a:t>
            </a:r>
            <a:r>
              <a:rPr lang="zh-CN" altLang="en-US"/>
              <a:t>element.remove()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060" y="3846830"/>
            <a:ext cx="4286885" cy="21786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4</a:t>
            </a:r>
            <a:r>
              <a:rPr lang="en-US" altLang="zh-CN" i="0" dirty="0">
                <a:sym typeface="+mn-ea"/>
              </a:rPr>
              <a:t>. </a:t>
            </a:r>
            <a:r>
              <a:rPr i="0" dirty="0">
                <a:ea typeface="微软雅黑" panose="020B0503020204020204" charset="-122"/>
                <a:sym typeface="+mn-ea"/>
              </a:rPr>
              <a:t>数据</a:t>
            </a:r>
            <a:r>
              <a:rPr lang="zh-CN" i="0" dirty="0">
                <a:ea typeface="微软雅黑" panose="020B0503020204020204" charset="-122"/>
                <a:sym typeface="+mn-ea"/>
              </a:rPr>
              <a:t>的</a:t>
            </a:r>
            <a:r>
              <a:rPr i="0" dirty="0">
                <a:ea typeface="微软雅黑" panose="020B0503020204020204" charset="-122"/>
                <a:sym typeface="+mn-ea"/>
              </a:rPr>
              <a:t>堆叠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Data-Join嵌套、传递与继承</a:t>
            </a:r>
            <a:endParaRPr lang="zh-CN" altLang="en-US" i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990600"/>
            <a:ext cx="68834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Data-Join嵌套、传递与继承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00" y="1600200"/>
            <a:ext cx="10201910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selection.data(data)： 数据数组会被分给各个绑定的图元，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selection.data(data).attr(…).selectAll(…).data( d =&gt; d ).join(…)：把父节点的数据进一步按数组拆分，分给各个后续的子节点。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图元绑定的数据会被</a:t>
            </a:r>
            <a:r>
              <a:rPr lang="en-US" altLang="zh-CN"/>
              <a:t>‘</a:t>
            </a:r>
            <a:r>
              <a:rPr lang="zh-CN" altLang="en-US"/>
              <a:t>.append(…)</a:t>
            </a:r>
            <a:r>
              <a:rPr lang="en-US" altLang="zh-CN"/>
              <a:t>’</a:t>
            </a:r>
            <a:r>
              <a:rPr lang="zh-CN" altLang="en-US"/>
              <a:t>添加的子节点继承：</a:t>
            </a:r>
            <a:endParaRPr lang="zh-CN" altLang="en-US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      </a:t>
            </a:r>
            <a:r>
              <a:rPr lang="zh-CN" altLang="en-US"/>
              <a:t>let gs = svg.selectAll(</a:t>
            </a:r>
            <a:r>
              <a:rPr lang="en-US" altLang="zh-CN"/>
              <a:t>‘</a:t>
            </a:r>
            <a:r>
              <a:rPr lang="zh-CN" altLang="en-US"/>
              <a:t>g</a:t>
            </a:r>
            <a:r>
              <a:rPr lang="en-US" altLang="zh-CN"/>
              <a:t>’</a:t>
            </a:r>
            <a:r>
              <a:rPr lang="zh-CN" altLang="en-US"/>
              <a:t>).data(data).join(</a:t>
            </a:r>
            <a:r>
              <a:rPr lang="en-US" altLang="zh-CN"/>
              <a:t>‘</a:t>
            </a:r>
            <a:r>
              <a:rPr lang="zh-CN" altLang="en-US"/>
              <a:t>g</a:t>
            </a:r>
            <a:r>
              <a:rPr lang="en-US" altLang="zh-CN"/>
              <a:t>’</a:t>
            </a:r>
            <a:r>
              <a:rPr lang="zh-CN" altLang="en-US"/>
              <a:t>)：</a:t>
            </a:r>
            <a:r>
              <a:rPr lang="en-US" altLang="zh-CN"/>
              <a:t> </a:t>
            </a:r>
            <a:r>
              <a:rPr lang="zh-CN" altLang="en-US"/>
              <a:t>基于Data-Join添加若干&lt;g&gt;</a:t>
            </a:r>
            <a:endParaRPr lang="zh-CN" altLang="en-US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      </a:t>
            </a:r>
            <a:r>
              <a:rPr lang="zh-CN" altLang="en-US"/>
              <a:t>gs.append(</a:t>
            </a:r>
            <a:r>
              <a:rPr lang="en-US" altLang="zh-CN"/>
              <a:t>‘</a:t>
            </a:r>
            <a:r>
              <a:rPr lang="zh-CN" altLang="en-US"/>
              <a:t>rect</a:t>
            </a:r>
            <a:r>
              <a:rPr lang="en-US" altLang="zh-CN"/>
              <a:t>’</a:t>
            </a:r>
            <a:r>
              <a:rPr lang="zh-CN" altLang="en-US"/>
              <a:t>)： 为每个&lt;g&gt;添加矩形，每个矩形绑定的数据随&lt;g&gt;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4419600"/>
            <a:ext cx="8602980" cy="21564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4775" y="676910"/>
            <a:ext cx="4467225" cy="1880235"/>
          </a:xfrm>
          <a:prstGeom prst="rect">
            <a:avLst/>
          </a:prstGeom>
        </p:spPr>
      </p:pic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4</a:t>
            </a:r>
            <a:r>
              <a:rPr lang="en-US" altLang="zh-CN" i="0" dirty="0">
                <a:sym typeface="+mn-ea"/>
              </a:rPr>
              <a:t>. </a:t>
            </a:r>
            <a:r>
              <a:rPr i="0" dirty="0">
                <a:ea typeface="微软雅黑" panose="020B0503020204020204" charset="-122"/>
                <a:sym typeface="+mn-ea"/>
              </a:rPr>
              <a:t>数据</a:t>
            </a:r>
            <a:r>
              <a:rPr lang="zh-CN" i="0" dirty="0">
                <a:ea typeface="微软雅黑" panose="020B0503020204020204" charset="-122"/>
                <a:sym typeface="+mn-ea"/>
              </a:rPr>
              <a:t>的</a:t>
            </a:r>
            <a:r>
              <a:rPr i="0" dirty="0">
                <a:ea typeface="微软雅黑" panose="020B0503020204020204" charset="-122"/>
                <a:sym typeface="+mn-ea"/>
              </a:rPr>
              <a:t>堆叠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d3.area(…)</a:t>
            </a:r>
            <a:endParaRPr lang="zh-CN" altLang="en-US" i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445" y="762000"/>
            <a:ext cx="7570470" cy="2476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d3.area(…)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let path = d3.area() 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面积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函数，输入为数组，输出为&lt;path&gt;的‘d’属性值。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• path.x(d =&gt; xScale(d.data.ym)) 	// x轴的取值随绑定数据data.ym属性。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• path.y1(d =&gt; yScale(d[1])) 	// 设置上界y轴。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• path.y0(d =&gt; yScale(d[0]))	 //设置下界y轴。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None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 path.curve(…)：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面积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上边界与下边界的拟合方式，同d3.line().curve()。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276600"/>
            <a:ext cx="8639175" cy="2305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3525" y="5791200"/>
            <a:ext cx="7172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/>
              <a:t>直方图 d3.histogram:  用于将数据按照某一属性分布在不同的区域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/>
              <a:t>饼图 d3.pie:   用于将数据映射到圆周的各个弧度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i="0" dirty="0">
                <a:ea typeface="微软雅黑" panose="020B0503020204020204" charset="-122"/>
                <a:sym typeface="+mn-ea"/>
              </a:rPr>
              <a:t>地图与地理数据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概览、</a:t>
            </a:r>
            <a:r>
              <a:rPr lang="zh-CN" altLang="en-US" i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geoJson数据</a:t>
            </a:r>
            <a:endParaRPr lang="zh-CN" altLang="en-US" i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4351020"/>
            <a:ext cx="10201910" cy="2085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geoJson数据格式包括如下内容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type：‘FeatureCollection’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features：一个数组，包含若干个形状的</a:t>
            </a:r>
            <a:r>
              <a:rPr lang="zh-CN" altLang="en-US" b="1"/>
              <a:t>几何</a:t>
            </a:r>
            <a:r>
              <a:rPr lang="zh-CN" altLang="en-US"/>
              <a:t>与形状的</a:t>
            </a:r>
            <a:r>
              <a:rPr lang="zh-CN" altLang="en-US" b="1"/>
              <a:t>属性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             </a:t>
            </a:r>
            <a:r>
              <a:rPr lang="zh-CN" altLang="en-US"/>
              <a:t>type：‘Feature’,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	geometry： 几何信息，是一个对象。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	properties： 属性，是一个对象，如包含邮政编码、地区名称、人口、气候、栖息物种等。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295400"/>
            <a:ext cx="6503035" cy="2966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" y="838200"/>
            <a:ext cx="192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概览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914400"/>
            <a:ext cx="2908300" cy="44888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i="0" dirty="0">
                <a:ea typeface="微软雅黑" panose="020B0503020204020204" charset="-122"/>
                <a:sym typeface="+mn-ea"/>
              </a:rPr>
              <a:t>地图与地理数据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投影函数、</a:t>
            </a:r>
            <a:r>
              <a:rPr lang="en-US" altLang="zh-CN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属性接口</a:t>
            </a:r>
            <a:endParaRPr lang="zh-CN" alt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4800" y="990600"/>
            <a:ext cx="9650095" cy="1346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将geoJson中的几何数据(geometries)经纬度，映射到画布上，需要投影。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60000"/>
              </a:lnSpc>
              <a:buFont typeface="Wingdings" panose="05000000000000000000" charset="0"/>
              <a:buChar char="Ø"/>
            </a:pP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 d3.geoNaturalEarth1()：返回投影函数，输入geoJson含经纬度的点，输出画布含横纵坐标点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sz="1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 投影函数的定义域和值域(画布的[宽, 高])：proj.fitSize([width, height], geoJson)</a:t>
            </a:r>
            <a:endParaRPr lang="en-US" altLang="zh-CN" sz="1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800" y="2362200"/>
            <a:ext cx="6351905" cy="1558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d3.geoPath()  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30000"/>
              </a:lnSpc>
              <a:buFont typeface="Wingdings" panose="05000000000000000000" charset="0"/>
              <a:buNone/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 sz="1600"/>
              <a:t>d3.geoPath()：返回函数，输入geoJson的Feature，输出&lt;path&gt;的d属性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zh-CN" altLang="en-US" sz="1600"/>
              <a:t>d3.geoPath()(geoJson.features[0]) </a:t>
            </a:r>
            <a:r>
              <a:rPr lang="en-US" altLang="zh-CN" sz="1600"/>
              <a:t>   </a:t>
            </a:r>
            <a:r>
              <a:rPr lang="zh-CN" altLang="en-US" sz="1600"/>
              <a:t>// M713.61744,</a:t>
            </a:r>
            <a:r>
              <a:rPr lang="en-US" altLang="zh-CN" sz="1600"/>
              <a:t> </a:t>
            </a:r>
            <a:r>
              <a:rPr lang="zh-CN" altLang="en-US" sz="1600"/>
              <a:t>527.4596 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zh-CN" altLang="en-US" sz="1600"/>
              <a:t>d3.geoPath().projection(…)，  生成的d属性，设置投影。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304800" y="4267200"/>
            <a:ext cx="5048885" cy="1918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基于d3-geo绘制地图</a:t>
            </a:r>
            <a:endParaRPr lang="zh-CN" altLang="en-US"/>
          </a:p>
          <a:p>
            <a:pPr indent="0">
              <a:lnSpc>
                <a:spcPct val="50000"/>
              </a:lnSpc>
              <a:buNone/>
            </a:pPr>
            <a:endParaRPr lang="zh-CN" altLang="en-US"/>
          </a:p>
          <a:p>
            <a:pPr indent="0">
              <a:buNone/>
            </a:pPr>
            <a:r>
              <a:rPr lang="zh-CN" altLang="en-US"/>
              <a:t>地图添加标签：数据中心centroid</a:t>
            </a:r>
            <a:endParaRPr lang="zh-CN" altLang="en-US"/>
          </a:p>
          <a:p>
            <a:pPr indent="0">
              <a:lnSpc>
                <a:spcPct val="50000"/>
              </a:lnSpc>
              <a:buNone/>
            </a:pPr>
            <a:endParaRPr lang="zh-CN" altLang="en-US"/>
          </a:p>
          <a:p>
            <a:pPr indent="0">
              <a:lnSpc>
                <a:spcPct val="120000"/>
              </a:lnSpc>
              <a:buNone/>
            </a:pPr>
            <a:r>
              <a:rPr lang="zh-CN" altLang="en-US"/>
              <a:t>.attr('transform', d =&gt; `translate(${</a:t>
            </a:r>
            <a:r>
              <a:rPr lang="zh-CN" altLang="en-US">
                <a:solidFill>
                  <a:srgbClr val="00B050"/>
                </a:solidFill>
              </a:rPr>
              <a:t>projection(</a:t>
            </a:r>
            <a:r>
              <a:rPr lang="zh-CN" altLang="en-US">
                <a:solidFill>
                  <a:srgbClr val="FF0000"/>
                </a:solidFill>
              </a:rPr>
              <a:t>[d.properties.centroid[0], d.properties.centroid[1]]</a:t>
            </a:r>
            <a:r>
              <a:rPr lang="zh-CN" altLang="en-US">
                <a:solidFill>
                  <a:srgbClr val="00B050"/>
                </a:solidFill>
              </a:rPr>
              <a:t>)</a:t>
            </a:r>
            <a:r>
              <a:rPr lang="zh-CN" altLang="en-US"/>
              <a:t>})`)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1965" y="3192145"/>
            <a:ext cx="6630035" cy="3594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838200"/>
            <a:ext cx="2219325" cy="22466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i="0" dirty="0">
                <a:ea typeface="微软雅黑" panose="020B0503020204020204" charset="-122"/>
                <a:sym typeface="+mn-ea"/>
              </a:rPr>
              <a:t>地图与地理数据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d3-contour等值线轮廓</a:t>
            </a:r>
            <a:endParaRPr lang="zh-CN" altLang="en-US" i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8600" y="762000"/>
            <a:ext cx="115843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D3.js的contour模块作用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en-US" altLang="zh-CN" sz="1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在输入‘矩阵’的元素(左)之间形成轮廓(中)，将值(value)相近的元素包围在一起，最终(拟合)得到每个轮廓的几何(右)。</a:t>
            </a:r>
            <a:endParaRPr lang="en-US" altLang="zh-CN" sz="1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5120640"/>
            <a:ext cx="6172835" cy="1737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8600" y="1677035"/>
            <a:ext cx="503428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轮廓线输入的JSON数据格式</a:t>
            </a:r>
            <a:r>
              <a:rPr lang="zh-CN" altLang="en-US" sz="1600"/>
              <a:t>：</a:t>
            </a:r>
            <a:endParaRPr lang="zh-CN" altLang="en-US" sz="1600"/>
          </a:p>
          <a:p>
            <a:pPr>
              <a:lnSpc>
                <a:spcPct val="130000"/>
              </a:lnSpc>
            </a:pPr>
            <a:r>
              <a:rPr lang="zh-CN" altLang="en-US" sz="1600"/>
              <a:t>• 矩阵宽 width、矩阵高 height</a:t>
            </a:r>
            <a:r>
              <a:rPr lang="en-US" altLang="zh-CN" sz="1600"/>
              <a:t> </a:t>
            </a:r>
            <a:r>
              <a:rPr lang="zh-CN" altLang="en-US" sz="1600"/>
              <a:t>、矩阵的值：</a:t>
            </a:r>
            <a:r>
              <a:rPr lang="zh-CN" altLang="en-US" sz="1600">
                <a:sym typeface="+mn-ea"/>
              </a:rPr>
              <a:t>一阶</a:t>
            </a:r>
            <a:r>
              <a:rPr lang="zh-CN" altLang="en-US" sz="1600"/>
              <a:t>数组</a:t>
            </a:r>
            <a:endParaRPr lang="zh-CN" altLang="en-US" sz="1600"/>
          </a:p>
          <a:p>
            <a:pPr>
              <a:lnSpc>
                <a:spcPct val="130000"/>
              </a:lnSpc>
            </a:pPr>
            <a:r>
              <a:rPr lang="zh-CN" altLang="en-US" sz="1600"/>
              <a:t>• 行主序：即(</a:t>
            </a:r>
            <a:r>
              <a:rPr lang="en-US" altLang="zh-CN" sz="1600"/>
              <a:t>i</a:t>
            </a:r>
            <a:r>
              <a:rPr lang="zh-CN" altLang="en-US" sz="1600"/>
              <a:t>, </a:t>
            </a:r>
            <a:r>
              <a:rPr lang="en-US" altLang="zh-CN" sz="1600"/>
              <a:t>j</a:t>
            </a:r>
            <a:r>
              <a:rPr lang="zh-CN" altLang="en-US" sz="1600"/>
              <a:t>)表示数组中的第(</a:t>
            </a:r>
            <a:r>
              <a:rPr lang="en-US" altLang="zh-CN" sz="1600"/>
              <a:t>i</a:t>
            </a:r>
            <a:r>
              <a:rPr lang="zh-CN" altLang="en-US" sz="1600"/>
              <a:t> + </a:t>
            </a:r>
            <a:r>
              <a:rPr lang="en-US" altLang="zh-CN" sz="1600"/>
              <a:t>j*width</a:t>
            </a:r>
            <a:r>
              <a:rPr lang="zh-CN" altLang="en-US" sz="1600"/>
              <a:t>)个元素。</a:t>
            </a:r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152400" y="2895600"/>
            <a:ext cx="9284335" cy="2108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d3.contours()： 返回等值线生成函数，将矩阵转换为几何，输入数组，输出geoJson的geometry对象</a:t>
            </a:r>
            <a:endParaRPr lang="zh-CN" altLang="en-US" sz="1600"/>
          </a:p>
          <a:p>
            <a:pPr marL="285750" indent="-285750">
              <a:lnSpc>
                <a:spcPct val="60000"/>
              </a:lnSpc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d3.contours().size([width, height])：设置矩阵的行数与列数 ([n, m])  </a:t>
            </a:r>
            <a:endParaRPr lang="zh-CN" altLang="en-US" sz="1600"/>
          </a:p>
          <a:p>
            <a:pPr marL="285750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d3.contours().thresholds( array )：设置轮廓阈值。阈值数量==轮廓数量，每个阈值对应一个轮廓。</a:t>
            </a:r>
            <a:endParaRPr lang="zh-CN" altLang="en-US" sz="1600"/>
          </a:p>
          <a:p>
            <a:pPr>
              <a:lnSpc>
                <a:spcPct val="120000"/>
              </a:lnSpc>
            </a:pPr>
            <a:r>
              <a:rPr lang="zh-CN" altLang="en-US" sz="1600"/>
              <a:t>  </a:t>
            </a:r>
            <a:r>
              <a:rPr lang="en-US" altLang="zh-CN" sz="1600"/>
              <a:t>     -</a:t>
            </a:r>
            <a:r>
              <a:rPr lang="zh-CN" altLang="en-US" sz="1600"/>
              <a:t> 值(value)  &gt;=  某一个阈值，则会被包含在这个阈值的轮廓。</a:t>
            </a:r>
            <a:endParaRPr lang="zh-CN" altLang="en-US" sz="1600"/>
          </a:p>
          <a:p>
            <a:pPr>
              <a:lnSpc>
                <a:spcPct val="120000"/>
              </a:lnSpc>
            </a:pPr>
            <a:r>
              <a:rPr lang="zh-CN" altLang="en-US" sz="1600"/>
              <a:t> </a:t>
            </a:r>
            <a:r>
              <a:rPr lang="en-US" altLang="zh-CN" sz="1600"/>
              <a:t>   </a:t>
            </a:r>
            <a:r>
              <a:rPr lang="zh-CN" altLang="en-US" sz="1600"/>
              <a:t> </a:t>
            </a:r>
            <a:r>
              <a:rPr lang="en-US" altLang="zh-CN" sz="1600"/>
              <a:t>  -</a:t>
            </a:r>
            <a:r>
              <a:rPr lang="zh-CN" altLang="en-US" sz="1600"/>
              <a:t> 相邻却属于不同阈值(轮廓)的元素间，使用marching squares分界</a:t>
            </a:r>
            <a:endParaRPr lang="zh-CN" altLang="en-US" sz="1600"/>
          </a:p>
          <a:p>
            <a:pPr>
              <a:lnSpc>
                <a:spcPct val="50000"/>
              </a:lnSpc>
            </a:pP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d3.contours().smooth(true/false)：是否平滑轮廓？轮廓有水平、竖直、斜移动方式  </a:t>
            </a:r>
            <a:endParaRPr lang="zh-CN" altLang="en-US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1600200"/>
            <a:ext cx="1457325" cy="4373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16816"/>
          <a:stretch>
            <a:fillRect/>
          </a:stretch>
        </p:blipFill>
        <p:spPr>
          <a:xfrm>
            <a:off x="7864475" y="4572000"/>
            <a:ext cx="4184650" cy="222504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 rot="4320000">
            <a:off x="8429625" y="3776345"/>
            <a:ext cx="1388110" cy="2070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608955" y="2098675"/>
            <a:ext cx="4636135" cy="2070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i="0" dirty="0">
                <a:ea typeface="微软雅黑" panose="020B0503020204020204" charset="-122"/>
                <a:sym typeface="+mn-ea"/>
              </a:rPr>
              <a:t>地图与地理数据</a:t>
            </a:r>
            <a:r>
              <a:rPr lang="en-US" altLang="zh-CN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对轮廓投影</a:t>
            </a:r>
            <a:endParaRPr lang="zh-CN" alt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525" y="617220"/>
            <a:ext cx="11785600" cy="1934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d3-contour轮廓geoJson的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投影</a:t>
            </a:r>
            <a:endParaRPr lang="en-US" altLang="zh-CN" sz="1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40000"/>
              </a:lnSpc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d3.contour()导出的轮廓数据(geoJson)调整为画布的尺寸：- 需(d3-geo-projection)投影做比例尺映射并把geoJson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补全，</a:t>
            </a:r>
            <a:endParaRPr lang="en-US" altLang="zh-CN" sz="1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40000"/>
              </a:lnSpc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- 需d3.geoPath将geoJson转换为&lt;path&gt;的d属性。</a:t>
            </a:r>
            <a:endParaRPr lang="en-US" altLang="zh-CN" sz="1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插值的连续比例尺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d3.scaleSequential( interpolator ).domain([min, max])</a:t>
            </a:r>
            <a:endParaRPr lang="en-US" altLang="zh-CN" sz="1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颜色分配：d3.scaleSequential(d3.interpolatePlasma).domain(d3.extent(data.values))</a:t>
            </a:r>
            <a:endParaRPr lang="en-US" altLang="zh-CN" sz="1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2606675"/>
            <a:ext cx="10039350" cy="4230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4267200"/>
            <a:ext cx="2945765" cy="16281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i="0" dirty="0">
                <a:ea typeface="微软雅黑" panose="020B0503020204020204" charset="-122"/>
                <a:sym typeface="+mn-ea"/>
              </a:rPr>
              <a:t>层次数据可视化</a:t>
            </a:r>
            <a:r>
              <a:rPr lang="en-US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概览</a:t>
            </a:r>
            <a:endParaRPr lang="zh-CN" alt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838200"/>
            <a:ext cx="10073640" cy="56159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i="0" dirty="0">
                <a:ea typeface="微软雅黑" panose="020B0503020204020204" charset="-122"/>
                <a:sym typeface="+mn-ea"/>
              </a:rPr>
              <a:t>层次数据可视化</a:t>
            </a:r>
            <a:r>
              <a:rPr lang="en-US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d3.hierarchy</a:t>
            </a:r>
            <a:endParaRPr lang="zh-CN" alt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1000" y="914400"/>
            <a:ext cx="6316345" cy="2519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d3.hierarchy(data).sum(…).sort(…)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 sz="1600"/>
              <a:t>     </a:t>
            </a:r>
            <a:r>
              <a:rPr lang="zh-CN" altLang="en-US" sz="1600"/>
              <a:t>保持数据的原始结构，转换成D3中的hierarcy对象</a:t>
            </a:r>
            <a:endParaRPr lang="zh-CN" altLang="en-US" sz="1600"/>
          </a:p>
          <a:p>
            <a:pPr>
              <a:lnSpc>
                <a:spcPct val="130000"/>
              </a:lnSpc>
            </a:pPr>
            <a:r>
              <a:rPr lang="en-US" altLang="zh-CN" sz="1600"/>
              <a:t>        </a:t>
            </a:r>
            <a:r>
              <a:rPr lang="zh-CN" altLang="en-US" sz="1600"/>
              <a:t>height：所在节点的高度， depth：所在节点的深度</a:t>
            </a:r>
            <a:endParaRPr lang="zh-CN" altLang="en-US" sz="1600"/>
          </a:p>
          <a:p>
            <a:pPr>
              <a:lnSpc>
                <a:spcPct val="130000"/>
              </a:lnSpc>
            </a:pPr>
            <a:r>
              <a:rPr lang="en-US" altLang="zh-CN" sz="1600"/>
              <a:t>        </a:t>
            </a:r>
            <a:r>
              <a:rPr lang="zh-CN" altLang="en-US" sz="1600"/>
              <a:t>children：原本数据的格式被保留， parent：到父节</a:t>
            </a:r>
            <a:endParaRPr lang="zh-CN" altLang="en-US" sz="1600"/>
          </a:p>
          <a:p>
            <a:pPr>
              <a:lnSpc>
                <a:spcPct val="130000"/>
              </a:lnSpc>
            </a:pPr>
            <a:r>
              <a:rPr lang="en-US" altLang="zh-CN" sz="1600"/>
              <a:t>        </a:t>
            </a:r>
            <a:r>
              <a:rPr lang="zh-CN" altLang="en-US" sz="1600"/>
              <a:t>data：到原始数据的映射， value：节点的参考值。</a:t>
            </a:r>
            <a:endParaRPr lang="zh-CN" alt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.sum(…)：节点的取值，父节点取值等于子节点取值之和</a:t>
            </a:r>
            <a:endParaRPr lang="zh-CN" alt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.sort(…)：对每个父节点下设的子节点们进行排序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3519805"/>
            <a:ext cx="6080760" cy="584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-76200"/>
            <a:ext cx="7109460" cy="5547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515235"/>
            <a:ext cx="7556500" cy="47351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400" y="4343400"/>
            <a:ext cx="6111875" cy="2155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d3.hierarchy(data).descendants()： 把层级结构拍平，广度优先返回层级结构中的所有节点。</a:t>
            </a:r>
            <a:endParaRPr lang="zh-CN" altLang="en-US" sz="1600"/>
          </a:p>
          <a:p>
            <a:pPr>
              <a:lnSpc>
                <a:spcPct val="120000"/>
              </a:lnSpc>
            </a:pPr>
            <a:r>
              <a:rPr lang="zh-CN" altLang="en-US" sz="1600"/>
              <a:t>  </a:t>
            </a:r>
            <a:r>
              <a:rPr lang="en-US" altLang="zh-CN" sz="1600"/>
              <a:t>     </a:t>
            </a:r>
            <a:r>
              <a:rPr lang="zh-CN" altLang="en-US" sz="1600"/>
              <a:t>用于节点相关的Data-Join，如代表节点的图元（矩形、圆） 等。</a:t>
            </a:r>
            <a:endParaRPr lang="zh-CN" altLang="en-US" sz="1600"/>
          </a:p>
          <a:p>
            <a:pPr>
              <a:lnSpc>
                <a:spcPct val="120000"/>
              </a:lnSpc>
            </a:pPr>
            <a:endParaRPr lang="zh-CN" altLang="en-US" sz="16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d3.hierarchy(data).links()： 返回层级结构中的所有链接，以source和target的形式。</a:t>
            </a:r>
            <a:endParaRPr lang="zh-CN" altLang="en-US" sz="1600"/>
          </a:p>
          <a:p>
            <a:pPr>
              <a:lnSpc>
                <a:spcPct val="120000"/>
              </a:lnSpc>
            </a:pPr>
            <a:r>
              <a:rPr lang="zh-CN" altLang="en-US" sz="1600"/>
              <a:t> </a:t>
            </a:r>
            <a:r>
              <a:rPr lang="en-US" altLang="zh-CN" sz="1600"/>
              <a:t>   </a:t>
            </a:r>
            <a:r>
              <a:rPr lang="zh-CN" altLang="en-US" sz="1600"/>
              <a:t> 用于连线相关的Data-Join，如添加节点间的连线。</a:t>
            </a:r>
            <a:endParaRPr lang="zh-CN" altLang="en-US"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i="0" dirty="0">
                <a:ea typeface="微软雅黑" panose="020B0503020204020204" charset="-122"/>
                <a:sym typeface="+mn-ea"/>
              </a:rPr>
              <a:t>层次数据可视化</a:t>
            </a:r>
            <a:r>
              <a:rPr lang="en-US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d3.tree实现树状图</a:t>
            </a:r>
            <a:endParaRPr lang="zh-CN" alt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25" y="838200"/>
            <a:ext cx="6148705" cy="21272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d3.tree：树形图的映射函数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 sz="1600"/>
              <a:t>tree(d3.hierarchy(data))：  把d3.hierarchy(…)返回的数据在画布上划分， 得到每个节点在画布中的位置。</a:t>
            </a:r>
            <a:endParaRPr lang="zh-CN" altLang="en-US" sz="1600"/>
          </a:p>
          <a:p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tree.size([width, height])：树形区域的比例尺映射，即树形结构要画到多大的画布上。</a:t>
            </a:r>
            <a:endParaRPr lang="zh-CN" altLang="en-US" sz="1600"/>
          </a:p>
          <a:p>
            <a:pPr>
              <a:lnSpc>
                <a:spcPct val="130000"/>
              </a:lnSpc>
            </a:pPr>
            <a:r>
              <a:rPr lang="zh-CN" altLang="en-US" sz="1600"/>
              <a:t> </a:t>
            </a:r>
            <a:r>
              <a:rPr lang="en-US" altLang="zh-CN" sz="1600"/>
              <a:t>    </a:t>
            </a:r>
            <a:r>
              <a:rPr lang="zh-CN" altLang="en-US" sz="1600"/>
              <a:t> d3.tree().size([innerWidth, innerHeight])(d3.hierarchy(data));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304800" y="3276600"/>
            <a:ext cx="895540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树形图用到的图元：• 圆(Data-Join)  • 文本(Data-Join)   • 连接线(d3.linkVertical)。</a:t>
            </a:r>
            <a:endParaRPr lang="zh-CN" altLang="en-US" sz="160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d3.linkVertical</a:t>
            </a:r>
            <a:r>
              <a:rPr lang="en-US" altLang="zh-CN" sz="1600"/>
              <a:t>/</a:t>
            </a:r>
            <a:r>
              <a:rPr lang="zh-CN" altLang="en-US" sz="1600"/>
              <a:t>d3.linkHorizontal：返回函数，输入两节点， 输出&lt;path&gt;的d属性，两者笔顺不同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将d3.hierarchy(data).links()返回层级结构中的所有链接，使用d3.linkVertical连接起来</a:t>
            </a:r>
            <a:endParaRPr lang="zh-CN" altLang="en-US" sz="160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每个节点d3.hierarchy(data).descendants() --&gt; 圆点(Data-Join)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5105400"/>
            <a:ext cx="8218170" cy="1397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4419600"/>
            <a:ext cx="3168650" cy="2257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915035"/>
            <a:ext cx="4152900" cy="20504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i="0" dirty="0">
                <a:ea typeface="微软雅黑" panose="020B0503020204020204" charset="-122"/>
                <a:sym typeface="+mn-ea"/>
              </a:rPr>
              <a:t>层次数据可视化</a:t>
            </a:r>
            <a:r>
              <a:rPr lang="en-US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d3.partition实现冰锥图</a:t>
            </a:r>
            <a:endParaRPr lang="zh-CN" alt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0675" y="914400"/>
            <a:ext cx="702056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d3.partition：层级区域的映射函数</a:t>
            </a:r>
            <a:endParaRPr lang="zh-CN" altLang="en-US"/>
          </a:p>
          <a:p>
            <a:endParaRPr lang="zh-CN" altLang="en-US"/>
          </a:p>
          <a:p>
            <a:r>
              <a:rPr lang="zh-CN" altLang="en-US" sz="1600"/>
              <a:t>partition(d3.hierarchy(data))：把d3.hierarchy(…)返回的数据在画布上划分， 得到每个节点的位置和所占区域，所占区域的比例随层级的值。  区域由四个值确定， 但并不一定矩形。</a:t>
            </a:r>
            <a:endParaRPr lang="zh-CN" altLang="en-US" sz="1600"/>
          </a:p>
          <a:p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partition.size([width, height])：划分的比例尺映射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5865" y="4724400"/>
            <a:ext cx="5941060" cy="2016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029200"/>
            <a:ext cx="6209665" cy="1290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914400"/>
            <a:ext cx="1258570" cy="37344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9710" y="3200400"/>
            <a:ext cx="5728335" cy="779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1600"/>
              <a:t>d3.partition实现冰锥图： </a:t>
            </a:r>
            <a:endParaRPr lang="zh-CN" altLang="en-US" sz="1600"/>
          </a:p>
          <a:p>
            <a:pPr>
              <a:lnSpc>
                <a:spcPct val="140000"/>
              </a:lnSpc>
            </a:pPr>
            <a:r>
              <a:rPr lang="zh-CN" altLang="en-US" sz="1600"/>
              <a:t>根据各个节点所占的区域，直接每个节点Data-Join矩形图元  </a:t>
            </a:r>
            <a:endParaRPr lang="zh-CN" altLang="en-US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2133600"/>
            <a:ext cx="3664585" cy="24314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52228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i="0" dirty="0">
                <a:sym typeface="+mn-ea"/>
              </a:rPr>
              <a:t>1. </a:t>
            </a:r>
            <a:r>
              <a:rPr lang="zh-CN" altLang="en-US" i="0" dirty="0">
                <a:sym typeface="+mn-ea"/>
              </a:rPr>
              <a:t>D3.js简介以及语法基础</a:t>
            </a:r>
            <a:r>
              <a:rPr lang="en-US" altLang="zh-CN" i="0" dirty="0"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sym typeface="+mn-ea"/>
              </a:rPr>
              <a:t>数据</a:t>
            </a:r>
            <a:endParaRPr lang="zh-CN" altLang="en-US" i="0" dirty="0">
              <a:solidFill>
                <a:srgbClr val="FFFF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525" y="838200"/>
            <a:ext cx="8182610" cy="1636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98450" marR="5080" lvl="0" indent="-285750" defTabSz="914400" fontAlgn="auto">
              <a:lnSpc>
                <a:spcPct val="1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US" altLang="zh-CN" sz="20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数据的读取  </a:t>
            </a:r>
            <a:endParaRPr lang="en-US" altLang="zh-CN" sz="20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 lvl="0" indent="0" defTabSz="914400" fontAlgn="auto">
              <a:lnSpc>
                <a:spcPct val="1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CSV数据：第一行为属性列表，后续每行对应一条数据。CSV本质上是纯文本，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类似</a:t>
            </a:r>
            <a:r>
              <a:rPr lang="en-US" altLang="zh-CN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EXCEL格式。</a:t>
            </a:r>
            <a:endParaRPr lang="en-US" altLang="zh-CN" sz="16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 lvl="0" indent="0" defTabSz="914400" fontAlgn="auto">
              <a:lnSpc>
                <a:spcPct val="1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d3.csv(‘path/to/data.csv’).then( data =&gt; { ... } )</a:t>
            </a:r>
            <a:endParaRPr lang="en-US" altLang="zh-CN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2100" y="2574925"/>
            <a:ext cx="5165090" cy="197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数值计算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70000"/>
              </a:lnSpc>
              <a:buNone/>
            </a:pPr>
            <a:r>
              <a:rPr lang="zh-CN" altLang="en-US"/>
              <a:t>d3.max(array) -- 数组中的最大值、</a:t>
            </a:r>
            <a:endParaRPr lang="zh-CN" altLang="en-US"/>
          </a:p>
          <a:p>
            <a:pPr indent="0">
              <a:lnSpc>
                <a:spcPct val="170000"/>
              </a:lnSpc>
              <a:buNone/>
            </a:pPr>
            <a:r>
              <a:rPr lang="zh-CN" altLang="en-US"/>
              <a:t>d3.min(array) -- 数组中的最小值、</a:t>
            </a:r>
            <a:endParaRPr lang="zh-CN" altLang="en-US"/>
          </a:p>
          <a:p>
            <a:pPr indent="0">
              <a:lnSpc>
                <a:spcPct val="170000"/>
              </a:lnSpc>
              <a:buNone/>
            </a:pPr>
            <a:r>
              <a:rPr lang="zh-CN" altLang="en-US"/>
              <a:t>d3.extent(array) -- 返回最小值与最大值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0" y="914400"/>
            <a:ext cx="2891155" cy="2457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3525" y="4876800"/>
            <a:ext cx="7285990" cy="1503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D3提供的各种色盘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----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对应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SVG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fill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/>
              <a:t>离散--&gt;离散的映射：</a:t>
            </a:r>
            <a:endParaRPr lang="zh-CN" altLang="en-US"/>
          </a:p>
          <a:p>
            <a:pPr indent="0">
              <a:lnSpc>
                <a:spcPct val="170000"/>
              </a:lnSpc>
              <a:buNone/>
            </a:pPr>
            <a:r>
              <a:rPr lang="zh-CN" altLang="en-US"/>
              <a:t>const color =d3.scaleOrdinal().domain(naiveKeys).range(d3.schemeSet3)</a:t>
            </a:r>
            <a:endParaRPr lang="zh-CN" altLang="en-US"/>
          </a:p>
          <a:p>
            <a:pPr indent="0">
              <a:lnSpc>
                <a:spcPct val="170000"/>
              </a:lnSpc>
              <a:buNone/>
            </a:pPr>
            <a:r>
              <a:rPr lang="zh-CN" altLang="en-US"/>
              <a:t>https://github.com/d3/d3-scale-chromatic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733800"/>
            <a:ext cx="4427220" cy="29965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i="0" dirty="0">
                <a:ea typeface="微软雅黑" panose="020B0503020204020204" charset="-122"/>
                <a:sym typeface="+mn-ea"/>
              </a:rPr>
              <a:t>层次数据可视化</a:t>
            </a:r>
            <a:r>
              <a:rPr lang="en-US" i="0" dirty="0"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d3.partition实现日晕图</a:t>
            </a:r>
            <a:endParaRPr lang="zh-CN" alt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815975"/>
            <a:ext cx="2406015" cy="1808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3379470" cy="16783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8600" y="3352800"/>
            <a:ext cx="534860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图元：矩形 → 弧。</a:t>
            </a:r>
            <a:endParaRPr lang="zh-CN" altLang="en-US" sz="16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FF0000"/>
                </a:solidFill>
              </a:rPr>
              <a:t>d3.arc(…)</a:t>
            </a:r>
            <a:r>
              <a:rPr lang="zh-CN" altLang="en-US" sz="1600"/>
              <a:t>根据绑定数据调节起始</a:t>
            </a:r>
            <a:r>
              <a:rPr lang="en-US" altLang="zh-CN" sz="1600"/>
              <a:t>/</a:t>
            </a:r>
            <a:r>
              <a:rPr lang="zh-CN" altLang="en-US" sz="1600"/>
              <a:t>终止角度、内</a:t>
            </a:r>
            <a:r>
              <a:rPr lang="en-US" altLang="zh-CN" sz="1600"/>
              <a:t>/</a:t>
            </a:r>
            <a:r>
              <a:rPr lang="zh-CN" altLang="en-US" sz="1600"/>
              <a:t>外半径</a:t>
            </a:r>
            <a:endParaRPr lang="zh-CN" altLang="en-US" sz="16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429000"/>
            <a:ext cx="5723255" cy="16059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1000" y="4876800"/>
            <a:ext cx="9215120" cy="1226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8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冰锥图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日晕图的文本添加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不显示过长文本、小区域的文本：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root.descendants().filter(d =&gt; d.depth &amp;&amp; (d.x1 - d.x0) &gt; Math.PI / 65 &amp;&amp; d.data.name.length &lt; 15)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143000"/>
            <a:ext cx="3880485" cy="16738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 i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整体回顾总结</a:t>
            </a:r>
            <a:endParaRPr lang="zh-CN" altLang="en-US" sz="2400" b="1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685800"/>
            <a:ext cx="10678160" cy="6054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52228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i="0" dirty="0">
                <a:sym typeface="+mn-ea"/>
              </a:rPr>
              <a:t>1. </a:t>
            </a:r>
            <a:r>
              <a:rPr lang="zh-CN" altLang="en-US" i="0" dirty="0">
                <a:sym typeface="+mn-ea"/>
              </a:rPr>
              <a:t>D3.js简介以及语法基础</a:t>
            </a:r>
            <a:r>
              <a:rPr lang="en-US" altLang="zh-CN" i="0" dirty="0"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sym typeface="+mn-ea"/>
              </a:rPr>
              <a:t>比例尺</a:t>
            </a:r>
            <a:endParaRPr lang="zh-CN" altLang="en-US" i="0" dirty="0">
              <a:solidFill>
                <a:srgbClr val="FFFF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525" y="838200"/>
            <a:ext cx="7521575" cy="1214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2700" marR="5080" lvl="0" indent="0" defTabSz="914400" fontAlgn="auto">
              <a:lnSpc>
                <a:spcPct val="1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en-US" altLang="zh-CN" sz="20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比例尺</a:t>
            </a:r>
            <a:r>
              <a:rPr lang="zh-CN" altLang="en-US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把实际数据空间映射到屏幕(画布)空间，即两个空间的转化</a:t>
            </a:r>
            <a:endParaRPr lang="en-US" altLang="zh-CN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12700" marR="5080" lvl="0" indent="0" defTabSz="914400" fontAlgn="auto">
              <a:lnSpc>
                <a:spcPct val="1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en-US" altLang="zh-CN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	常用于映射数据、创建坐标轴</a:t>
            </a:r>
            <a:endParaRPr lang="en-US" altLang="zh-CN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1000" y="2514600"/>
            <a:ext cx="9422765" cy="197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d3.scaleLinear()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70000"/>
              </a:lnSpc>
              <a:buNone/>
            </a:pPr>
            <a:r>
              <a:rPr lang="zh-CN" altLang="en-US"/>
              <a:t>定义</a:t>
            </a:r>
            <a:r>
              <a:rPr lang="zh-CN" altLang="en-US">
                <a:solidFill>
                  <a:srgbClr val="FF0000"/>
                </a:solidFill>
              </a:rPr>
              <a:t>线性比例尺</a:t>
            </a:r>
            <a:r>
              <a:rPr lang="zh-CN" altLang="en-US"/>
              <a:t>，返回一个函数。</a:t>
            </a:r>
            <a:endParaRPr lang="zh-CN" altLang="en-US"/>
          </a:p>
          <a:p>
            <a:pPr indent="0">
              <a:lnSpc>
                <a:spcPct val="170000"/>
              </a:lnSpc>
              <a:buNone/>
            </a:pPr>
            <a:r>
              <a:rPr lang="zh-CN" altLang="en-US"/>
              <a:t>domain().range()：设置比例尺的定义域和值域，都是连续的，需分别给出最大值与最小值。</a:t>
            </a:r>
            <a:endParaRPr lang="zh-CN" altLang="en-US"/>
          </a:p>
          <a:p>
            <a:pPr indent="0">
              <a:lnSpc>
                <a:spcPct val="170000"/>
              </a:lnSpc>
              <a:buNone/>
            </a:pPr>
            <a:r>
              <a:rPr lang="zh-CN" altLang="en-US"/>
              <a:t>d3.scaleLinear().domain([min_d, max_d]).range([min, max]) 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43400" y="4800600"/>
            <a:ext cx="6991350" cy="1503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Wingdings" panose="05000000000000000000" charset="0"/>
              <a:buChar char="Ø"/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d3.scaleBand()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70000"/>
              </a:lnSpc>
              <a:buNone/>
            </a:pPr>
            <a:r>
              <a:rPr lang="zh-CN" altLang="en-US">
                <a:solidFill>
                  <a:srgbClr val="FF0000"/>
                </a:solidFill>
              </a:rPr>
              <a:t>条带比例尺</a:t>
            </a:r>
            <a:r>
              <a:rPr lang="zh-CN" altLang="en-US"/>
              <a:t>，返回一个函数，定义域是离散的，值域是连续的。</a:t>
            </a:r>
            <a:endParaRPr lang="zh-CN" altLang="en-US"/>
          </a:p>
          <a:p>
            <a:pPr indent="0">
              <a:lnSpc>
                <a:spcPct val="170000"/>
              </a:lnSpc>
              <a:buNone/>
            </a:pPr>
            <a:r>
              <a:rPr lang="zh-CN" altLang="en-US"/>
              <a:t>d3.scaleBand().domain(array).range([min, max])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5435" y="1219200"/>
            <a:ext cx="4168775" cy="1420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52228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i="0" dirty="0">
                <a:sym typeface="+mn-ea"/>
              </a:rPr>
              <a:t>1. </a:t>
            </a:r>
            <a:r>
              <a:rPr lang="zh-CN" altLang="en-US" i="0" dirty="0">
                <a:sym typeface="+mn-ea"/>
              </a:rPr>
              <a:t>D3.js简介以及语法基础</a:t>
            </a:r>
            <a:r>
              <a:rPr lang="en-US" altLang="zh-CN" i="0" dirty="0"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sym typeface="+mn-ea"/>
              </a:rPr>
              <a:t>比例尺</a:t>
            </a:r>
            <a:endParaRPr lang="zh-CN" altLang="en-US" i="0" dirty="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8400" y="685800"/>
            <a:ext cx="5816600" cy="18434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1000" y="1524000"/>
            <a:ext cx="69945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scale.padding(0.1)： 设置条带的间距占各自区域的比重。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scale.bandwidth():   返回条带的长度。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11210925" cy="3487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677799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i="0" dirty="0">
                <a:sym typeface="+mn-ea"/>
              </a:rPr>
              <a:t>1. </a:t>
            </a:r>
            <a:r>
              <a:rPr lang="zh-CN" altLang="en-US" i="0" dirty="0">
                <a:sym typeface="+mn-ea"/>
              </a:rPr>
              <a:t>D3.js简介以及语法基础</a:t>
            </a:r>
            <a:r>
              <a:rPr lang="en-US" altLang="zh-CN" i="0" dirty="0"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sym typeface="+mn-ea"/>
              </a:rPr>
              <a:t>坐标轴</a:t>
            </a:r>
            <a:r>
              <a:rPr lang="zh-CN" altLang="en-US" i="0" dirty="0">
                <a:sym typeface="+mn-ea"/>
              </a:rPr>
              <a:t>  </a:t>
            </a:r>
            <a:endParaRPr lang="zh-CN" altLang="en-US" i="0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4800" y="990600"/>
            <a:ext cx="6371590" cy="1807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/>
              <a:t>坐标轴初始化后会默认放置在坐标原点，需要进一步平移。</a:t>
            </a:r>
            <a:endParaRPr lang="zh-CN" altLang="en-US"/>
          </a:p>
          <a:p>
            <a:pPr indent="0">
              <a:buNone/>
            </a:pPr>
            <a:endParaRPr lang="zh-CN" altLang="en-US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/>
              <a:t>坐标轴本质上是图元的集合。</a:t>
            </a:r>
            <a:endParaRPr lang="zh-CN" altLang="en-US"/>
          </a:p>
          <a:p>
            <a:pPr indent="0">
              <a:lnSpc>
                <a:spcPct val="140000"/>
              </a:lnSpc>
              <a:buNone/>
            </a:pPr>
            <a:r>
              <a:rPr lang="zh-CN" altLang="en-US"/>
              <a:t>• </a:t>
            </a:r>
            <a:r>
              <a:rPr lang="en-US" altLang="zh-CN"/>
              <a:t> </a:t>
            </a:r>
            <a:r>
              <a:rPr lang="zh-CN" altLang="en-US"/>
              <a:t>d3.selectAll('.tick text').attr('font-size', '2em’)</a:t>
            </a:r>
            <a:endParaRPr lang="zh-CN" altLang="en-US"/>
          </a:p>
          <a:p>
            <a:pPr indent="0">
              <a:lnSpc>
                <a:spcPct val="140000"/>
              </a:lnSpc>
              <a:buNone/>
            </a:pPr>
            <a:r>
              <a:rPr lang="zh-CN" altLang="en-US"/>
              <a:t>• .tick是D3对于坐标轴定义的统一class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53200" y="1295400"/>
            <a:ext cx="548513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坐标轴的标签： </a:t>
            </a:r>
            <a:endParaRPr lang="zh-CN" altLang="en-US"/>
          </a:p>
          <a:p>
            <a:pPr>
              <a:lnSpc>
                <a:spcPct val="160000"/>
              </a:lnSpc>
            </a:pPr>
            <a:r>
              <a:rPr lang="zh-CN" altLang="en-US"/>
              <a:t>通过对坐标轴的&lt;g&gt;标签 .append(</a:t>
            </a:r>
            <a:r>
              <a:rPr lang="en-US" altLang="zh-CN"/>
              <a:t>‘</a:t>
            </a:r>
            <a:r>
              <a:rPr lang="zh-CN" altLang="en-US"/>
              <a:t>text</a:t>
            </a:r>
            <a:r>
              <a:rPr lang="en-US" altLang="zh-CN"/>
              <a:t>’</a:t>
            </a:r>
            <a:r>
              <a:rPr lang="zh-CN" altLang="en-US"/>
              <a:t>)来实现</a:t>
            </a:r>
            <a:endParaRPr lang="zh-CN" altLang="en-US"/>
          </a:p>
          <a:p>
            <a:pPr>
              <a:lnSpc>
                <a:spcPct val="160000"/>
              </a:lnSpc>
            </a:pPr>
            <a:r>
              <a:rPr lang="zh-CN" altLang="en-US"/>
              <a:t>左纵轴坐标需</a:t>
            </a:r>
            <a:r>
              <a:rPr lang="en-US" altLang="zh-CN"/>
              <a:t> </a:t>
            </a:r>
            <a:r>
              <a:rPr lang="zh-CN" altLang="en-US"/>
              <a:t>.attr(</a:t>
            </a:r>
            <a:r>
              <a:rPr lang="en-US" altLang="zh-CN"/>
              <a:t>‘</a:t>
            </a:r>
            <a:r>
              <a:rPr lang="zh-CN" altLang="en-US"/>
              <a:t>transform</a:t>
            </a:r>
            <a:r>
              <a:rPr lang="en-US" altLang="zh-CN"/>
              <a:t>’</a:t>
            </a:r>
            <a:r>
              <a:rPr lang="zh-CN" altLang="en-US"/>
              <a:t>, </a:t>
            </a:r>
            <a:r>
              <a:rPr lang="en-US" altLang="zh-CN"/>
              <a:t>’</a:t>
            </a:r>
            <a:r>
              <a:rPr lang="zh-CN" altLang="en-US"/>
              <a:t>rotate(-90)</a:t>
            </a:r>
            <a:r>
              <a:rPr lang="en-US" altLang="zh-CN"/>
              <a:t>’</a:t>
            </a:r>
            <a:r>
              <a:rPr lang="zh-CN" altLang="en-US"/>
              <a:t>)</a:t>
            </a:r>
            <a:r>
              <a:rPr lang="en-US" altLang="zh-CN"/>
              <a:t> </a:t>
            </a:r>
            <a:r>
              <a:rPr lang="zh-CN" altLang="en-US"/>
              <a:t>来旋转  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124200"/>
            <a:ext cx="9801225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0" y="762000"/>
            <a:ext cx="4068445" cy="1930400"/>
          </a:xfrm>
          <a:prstGeom prst="rect">
            <a:avLst/>
          </a:prstGeom>
        </p:spPr>
      </p:pic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60382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i="0" dirty="0">
                <a:sym typeface="+mn-ea"/>
              </a:rPr>
              <a:t>1. </a:t>
            </a:r>
            <a:r>
              <a:rPr lang="zh-CN" altLang="en-US" i="0" dirty="0">
                <a:sym typeface="+mn-ea"/>
              </a:rPr>
              <a:t>D3.js简介以及语法基础</a:t>
            </a:r>
            <a:r>
              <a:rPr lang="en-US" altLang="zh-CN" i="0" dirty="0">
                <a:sym typeface="+mn-ea"/>
              </a:rPr>
              <a:t>——</a:t>
            </a:r>
            <a:r>
              <a:rPr lang="zh-CN" altLang="en-US" i="0" dirty="0">
                <a:solidFill>
                  <a:srgbClr val="FFFF00"/>
                </a:solidFill>
                <a:sym typeface="+mn-ea"/>
              </a:rPr>
              <a:t>Data-Join</a:t>
            </a:r>
            <a:endParaRPr lang="zh-CN" altLang="en-US" i="0" dirty="0">
              <a:solidFill>
                <a:srgbClr val="FFFF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8600" y="1066800"/>
            <a:ext cx="7491730" cy="197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Data-Join：绑定数据与图元  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d3.selectAll(</a:t>
            </a:r>
            <a:r>
              <a:rPr lang="en-US" altLang="zh-CN"/>
              <a:t>‘</a:t>
            </a:r>
            <a:r>
              <a:rPr lang="zh-CN" altLang="en-US"/>
              <a:t>.class</a:t>
            </a:r>
            <a:r>
              <a:rPr lang="en-US" altLang="zh-CN"/>
              <a:t>’</a:t>
            </a:r>
            <a:r>
              <a:rPr lang="zh-CN" altLang="en-US"/>
              <a:t>)</a:t>
            </a:r>
            <a:r>
              <a:rPr lang="zh-CN" altLang="en-US">
                <a:solidFill>
                  <a:srgbClr val="FF0000"/>
                </a:solidFill>
              </a:rPr>
              <a:t>.data(myArray).join(</a:t>
            </a:r>
            <a:r>
              <a:rPr lang="en-US" altLang="zh-CN">
                <a:solidFill>
                  <a:srgbClr val="FF0000"/>
                </a:solidFill>
              </a:rPr>
              <a:t>‘</a:t>
            </a:r>
            <a:r>
              <a:rPr lang="zh-CN" altLang="en-US">
                <a:solidFill>
                  <a:srgbClr val="FF0000"/>
                </a:solidFill>
              </a:rPr>
              <a:t>图元</a:t>
            </a:r>
            <a:r>
              <a:rPr lang="en-US" altLang="zh-CN">
                <a:solidFill>
                  <a:srgbClr val="FF0000"/>
                </a:solidFill>
              </a:rPr>
              <a:t>’</a:t>
            </a:r>
            <a:r>
              <a:rPr lang="zh-CN" altLang="en-US">
                <a:solidFill>
                  <a:srgbClr val="FF0000"/>
                </a:solidFill>
              </a:rPr>
              <a:t>)</a:t>
            </a:r>
            <a:r>
              <a:rPr lang="zh-CN" altLang="en-US"/>
              <a:t>.attr((d, i) =&gt; {…})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/>
              <a:t>myArray的每条数据会与一个图元绑定。 </a:t>
            </a:r>
            <a:endParaRPr lang="zh-CN" altLang="en-US"/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/>
              <a:t>.join(…)会根据数据的条目补全or删除图元。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86200"/>
            <a:ext cx="9610725" cy="2705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692400"/>
            <a:ext cx="392430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i="0" dirty="0">
                <a:ea typeface="微软雅黑" panose="020B0503020204020204" charset="-122"/>
                <a:sym typeface="+mn-ea"/>
              </a:rPr>
              <a:t>图元Path</a:t>
            </a:r>
            <a:r>
              <a:rPr lang="en-US" i="0" dirty="0">
                <a:ea typeface="微软雅黑" panose="020B0503020204020204" charset="-122"/>
                <a:sym typeface="+mn-ea"/>
              </a:rPr>
              <a:t>——</a:t>
            </a:r>
            <a:r>
              <a:rPr 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Path的常见属性</a:t>
            </a:r>
            <a:endParaRPr 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90600"/>
            <a:ext cx="3792220" cy="1540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838200"/>
            <a:ext cx="7067550" cy="3072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67200"/>
            <a:ext cx="7795260" cy="2249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4953000"/>
            <a:ext cx="883920" cy="868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3525" y="3657600"/>
            <a:ext cx="3565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&lt;Path&gt; - 直线命令示例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263525" y="180340"/>
            <a:ext cx="70777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i="0" dirty="0">
                <a:ea typeface="微软雅黑" panose="020B0503020204020204" charset="-122"/>
                <a:sym typeface="+mn-ea"/>
              </a:rPr>
              <a:t>图元Path</a:t>
            </a:r>
            <a:r>
              <a:rPr lang="en-US" i="0" dirty="0">
                <a:ea typeface="微软雅黑" panose="020B0503020204020204" charset="-122"/>
                <a:sym typeface="+mn-ea"/>
              </a:rPr>
              <a:t>——</a:t>
            </a:r>
            <a:r>
              <a:rPr lang="en-US" i="0" dirty="0">
                <a:solidFill>
                  <a:srgbClr val="FFFF00"/>
                </a:solidFill>
                <a:ea typeface="微软雅黑" panose="020B0503020204020204" charset="-122"/>
                <a:sym typeface="+mn-ea"/>
              </a:rPr>
              <a:t>Path的常见属性</a:t>
            </a:r>
            <a:endParaRPr lang="en-US" i="0" dirty="0">
              <a:solidFill>
                <a:srgbClr val="FFFF00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" y="914400"/>
            <a:ext cx="8096250" cy="2554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&lt;Path&gt; - 曲线命令示例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70000"/>
              </a:lnSpc>
            </a:pPr>
            <a:r>
              <a:rPr lang="zh-CN" altLang="en-US"/>
              <a:t>三次贝塞尔曲线：用</a:t>
            </a:r>
            <a:r>
              <a:rPr lang="en-US" altLang="zh-CN"/>
              <a:t> </a:t>
            </a:r>
            <a:r>
              <a:rPr lang="zh-CN" altLang="en-US"/>
              <a:t>C</a:t>
            </a:r>
            <a:r>
              <a:rPr lang="en-US" altLang="zh-CN"/>
              <a:t> </a:t>
            </a:r>
            <a:r>
              <a:rPr lang="zh-CN" altLang="en-US"/>
              <a:t>命令创建，设置四组坐标：</a:t>
            </a:r>
            <a:r>
              <a:rPr lang="zh-CN" altLang="en-US">
                <a:sym typeface="+mn-ea"/>
              </a:rPr>
              <a:t>起点、终点和两个控制点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en-US" altLang="zh-CN"/>
              <a:t>    </a:t>
            </a:r>
            <a:r>
              <a:rPr lang="zh-CN" altLang="en-US"/>
              <a:t>• 起点基于</a:t>
            </a:r>
            <a:r>
              <a:rPr lang="en-US" altLang="zh-CN"/>
              <a:t> </a:t>
            </a:r>
            <a:r>
              <a:rPr lang="zh-CN" altLang="en-US"/>
              <a:t>M</a:t>
            </a:r>
            <a:r>
              <a:rPr lang="en-US" altLang="zh-CN"/>
              <a:t> </a:t>
            </a:r>
            <a:r>
              <a:rPr lang="zh-CN" altLang="en-US"/>
              <a:t>命令，如M 130 110。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/>
              <a:t>    </a:t>
            </a:r>
            <a:r>
              <a:rPr lang="zh-CN" altLang="en-US"/>
              <a:t>• C x1 y1, x2 y2, x y：绘制从起点开始的曲线。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/>
              <a:t>    </a:t>
            </a:r>
            <a:r>
              <a:rPr lang="zh-CN" altLang="en-US"/>
              <a:t>• (x,y)：曲线的终点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/>
              <a:t>    </a:t>
            </a:r>
            <a:r>
              <a:rPr lang="zh-CN" altLang="en-US"/>
              <a:t>• (x1,y1)：起点的控制点。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/>
              <a:t>    </a:t>
            </a:r>
            <a:r>
              <a:rPr lang="zh-CN" altLang="en-US"/>
              <a:t>• (x2,y2)：终点的控制点。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8200" y="685800"/>
            <a:ext cx="3044190" cy="23882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3400" y="3581400"/>
            <a:ext cx="1080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原理：曲线沿着起点到第一控制点的方向伸出，逐渐弯曲，然后沿着第二控制点到终点的方向结束。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028440"/>
            <a:ext cx="10706100" cy="2715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895600"/>
            <a:ext cx="5346700" cy="266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8208</Words>
  <Application>WPS 演示</Application>
  <PresentationFormat>宽屏</PresentationFormat>
  <Paragraphs>346</Paragraphs>
  <Slides>31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等线</vt:lpstr>
      <vt:lpstr>Times New Roman</vt:lpstr>
      <vt:lpstr>Wingdings</vt:lpstr>
      <vt:lpstr>Calibri</vt:lpstr>
      <vt:lpstr>Arial Unicode MS</vt:lpstr>
      <vt:lpstr>Office Theme</vt:lpstr>
      <vt:lpstr>1. D3.js简介以及语法基础——导语</vt:lpstr>
      <vt:lpstr>1. D3.js简介以及语法基础——SVG</vt:lpstr>
      <vt:lpstr>1. D3.js简介以及语法基础——数据</vt:lpstr>
      <vt:lpstr>1. D3.js简介以及语法基础——比例尺</vt:lpstr>
      <vt:lpstr>1. D3.js简介以及语法基础——比例尺</vt:lpstr>
      <vt:lpstr>1. D3.js简介以及语法基础——坐标轴  </vt:lpstr>
      <vt:lpstr>1. D3.js简介以及语法基础——Data-Join</vt:lpstr>
      <vt:lpstr> 图元Path——Path的常见属性</vt:lpstr>
      <vt:lpstr> 图元Path——Path的常见属性</vt:lpstr>
      <vt:lpstr> 图元Path——D3.js的 d 属性接口----d3.line()</vt:lpstr>
      <vt:lpstr> 图元Path——d3.line()绘制折线图</vt:lpstr>
      <vt:lpstr> 图元Path——d3.arc()绘制饼图</vt:lpstr>
      <vt:lpstr> 图元Path——d3.arc()绘制饼图</vt:lpstr>
      <vt:lpstr>3. 动画与交互——动画transition</vt:lpstr>
      <vt:lpstr>3. 动画与交互——动画transition</vt:lpstr>
      <vt:lpstr>3. 动画与交互——鼠标、键盘事件</vt:lpstr>
      <vt:lpstr>3. 动画与交互——D3-Tip悬浮框</vt:lpstr>
      <vt:lpstr> 4. 数据的堆叠——d3.stack()</vt:lpstr>
      <vt:lpstr> 4. 数据的堆叠——d3.stack()</vt:lpstr>
      <vt:lpstr> 4. 数据的堆叠——Data-Join嵌套、传递与继承</vt:lpstr>
      <vt:lpstr> 4. 数据的堆叠——d3.area(…)</vt:lpstr>
      <vt:lpstr> 5. 地图与地理数据——概览、geoJson数据</vt:lpstr>
      <vt:lpstr> 5. 地图与地理数据——投影函数、d属性接口</vt:lpstr>
      <vt:lpstr> 5. 地图与地理数据——d3-contour等值线轮廓</vt:lpstr>
      <vt:lpstr> 5. 地图与地理数据——对轮廓投影</vt:lpstr>
      <vt:lpstr> 6. 层次数据可视化——概览</vt:lpstr>
      <vt:lpstr> 6. 层次数据可视化——d3.hierarchy</vt:lpstr>
      <vt:lpstr> 6. 层次数据可视化——d3.tree实现树状图</vt:lpstr>
      <vt:lpstr> 6. 层次数据可视化——d3.partition实现冰锥图</vt:lpstr>
      <vt:lpstr> 6. 层次数据可视化——d3.partition实现日晕图</vt:lpstr>
      <vt:lpstr> 整体回顾总结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fei</dc:creator>
  <cp:lastModifiedBy>fzuxi</cp:lastModifiedBy>
  <cp:revision>373</cp:revision>
  <dcterms:created xsi:type="dcterms:W3CDTF">2020-09-20T08:54:00Z</dcterms:created>
  <dcterms:modified xsi:type="dcterms:W3CDTF">2023-02-13T01:56:40Z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2020-09-22T00:00:00Z</vt:filetime>
  </property>
  <property fmtid="{D5CDD505-2E9C-101B-9397-08002B2CF9AE}" pid="5" name="KSOProductBuildVer">
    <vt:lpwstr>2052-11.8.2.11716</vt:lpwstr>
  </property>
  <property fmtid="{D5CDD505-2E9C-101B-9397-08002B2CF9AE}" pid="6" name="ICV">
    <vt:lpwstr>65C4D2F66DC8424E9B4E7D2475CC0866</vt:lpwstr>
  </property>
</Properties>
</file>